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343" r:id="rId1"/>
  </p:sldMasterIdLst>
  <p:notesMasterIdLst>
    <p:notesMasterId r:id="rId27"/>
  </p:notesMasterIdLst>
  <p:sldIdLst>
    <p:sldId id="256" r:id="rId2"/>
    <p:sldId id="257" r:id="rId3"/>
    <p:sldId id="258" r:id="rId4"/>
    <p:sldId id="259" r:id="rId5"/>
    <p:sldId id="260" r:id="rId6"/>
    <p:sldId id="268" r:id="rId7"/>
    <p:sldId id="267" r:id="rId8"/>
    <p:sldId id="266" r:id="rId9"/>
    <p:sldId id="265" r:id="rId10"/>
    <p:sldId id="264" r:id="rId11"/>
    <p:sldId id="263" r:id="rId12"/>
    <p:sldId id="262" r:id="rId13"/>
    <p:sldId id="269" r:id="rId14"/>
    <p:sldId id="274" r:id="rId15"/>
    <p:sldId id="273" r:id="rId16"/>
    <p:sldId id="272" r:id="rId17"/>
    <p:sldId id="271" r:id="rId18"/>
    <p:sldId id="270" r:id="rId19"/>
    <p:sldId id="278" r:id="rId20"/>
    <p:sldId id="275" r:id="rId21"/>
    <p:sldId id="277" r:id="rId22"/>
    <p:sldId id="276" r:id="rId23"/>
    <p:sldId id="279" r:id="rId24"/>
    <p:sldId id="280" r:id="rId25"/>
    <p:sldId id="281" r:id="rId2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3559" autoAdjust="0"/>
  </p:normalViewPr>
  <p:slideViewPr>
    <p:cSldViewPr snapToGrid="0">
      <p:cViewPr varScale="1">
        <p:scale>
          <a:sx n="89" d="100"/>
          <a:sy n="89" d="100"/>
        </p:scale>
        <p:origin x="418" y="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D95AA65-E306-4720-BF07-9411BC5D2238}" type="datetimeFigureOut">
              <a:rPr lang="en-US" smtClean="0"/>
              <a:t>5/27/2025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6BC9170-FAF9-431E-B21C-74E443992BFA}" type="slidenum">
              <a:rPr lang="en-US" smtClean="0"/>
              <a:t>‹#›</a:t>
            </a:fld>
            <a:endParaRPr lang="en-US"/>
          </a:p>
        </p:txBody>
      </p:sp>
    </p:spTree>
    <p:extLst>
      <p:ext uri="{BB962C8B-B14F-4D97-AF65-F5344CB8AC3E}">
        <p14:creationId xmlns:p14="http://schemas.microsoft.com/office/powerpoint/2010/main" val="27780953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BC9170-FAF9-431E-B21C-74E443992BFA}" type="slidenum">
              <a:rPr lang="en-US" smtClean="0"/>
              <a:t>2</a:t>
            </a:fld>
            <a:endParaRPr lang="en-US"/>
          </a:p>
        </p:txBody>
      </p:sp>
    </p:spTree>
    <p:extLst>
      <p:ext uri="{BB962C8B-B14F-4D97-AF65-F5344CB8AC3E}">
        <p14:creationId xmlns:p14="http://schemas.microsoft.com/office/powerpoint/2010/main" val="3358568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GB"/>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0A907DB4-727B-4CD0-A04C-A42E526DDD03}" type="datetimeFigureOut">
              <a:rPr lang="en-US" smtClean="0"/>
              <a:t>5/27/2025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0A89A73-4122-4836-9CEA-7ED6C144607A}" type="slidenum">
              <a:rPr lang="en-US" smtClean="0"/>
              <a:t>‹#›</a:t>
            </a:fld>
            <a:endParaRPr lang="en-US"/>
          </a:p>
        </p:txBody>
      </p:sp>
    </p:spTree>
    <p:extLst>
      <p:ext uri="{BB962C8B-B14F-4D97-AF65-F5344CB8AC3E}">
        <p14:creationId xmlns:p14="http://schemas.microsoft.com/office/powerpoint/2010/main" val="3230824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GB"/>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0A907DB4-727B-4CD0-A04C-A42E526DDD03}" type="datetimeFigureOut">
              <a:rPr lang="en-US" smtClean="0"/>
              <a:t>5/27/2025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0A89A73-4122-4836-9CEA-7ED6C144607A}" type="slidenum">
              <a:rPr lang="en-US" smtClean="0"/>
              <a:t>‹#›</a:t>
            </a:fld>
            <a:endParaRPr lang="en-US"/>
          </a:p>
        </p:txBody>
      </p:sp>
    </p:spTree>
    <p:extLst>
      <p:ext uri="{BB962C8B-B14F-4D97-AF65-F5344CB8AC3E}">
        <p14:creationId xmlns:p14="http://schemas.microsoft.com/office/powerpoint/2010/main" val="17446690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GB"/>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GB"/>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0A907DB4-727B-4CD0-A04C-A42E526DDD03}" type="datetimeFigureOut">
              <a:rPr lang="en-US" smtClean="0"/>
              <a:t>5/27/2025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0A89A73-4122-4836-9CEA-7ED6C144607A}"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5531984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GB"/>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0A907DB4-727B-4CD0-A04C-A42E526DDD03}" type="datetimeFigureOut">
              <a:rPr lang="en-US" smtClean="0"/>
              <a:t>5/27/2025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0A89A73-4122-4836-9CEA-7ED6C144607A}" type="slidenum">
              <a:rPr lang="en-US" smtClean="0"/>
              <a:t>‹#›</a:t>
            </a:fld>
            <a:endParaRPr lang="en-US"/>
          </a:p>
        </p:txBody>
      </p:sp>
    </p:spTree>
    <p:extLst>
      <p:ext uri="{BB962C8B-B14F-4D97-AF65-F5344CB8AC3E}">
        <p14:creationId xmlns:p14="http://schemas.microsoft.com/office/powerpoint/2010/main" val="349402361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GB"/>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GB"/>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0A907DB4-727B-4CD0-A04C-A42E526DDD03}" type="datetimeFigureOut">
              <a:rPr lang="en-US" smtClean="0"/>
              <a:t>5/27/2025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0A89A73-4122-4836-9CEA-7ED6C144607A}"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98009395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GB"/>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GB"/>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0A907DB4-727B-4CD0-A04C-A42E526DDD03}" type="datetimeFigureOut">
              <a:rPr lang="en-US" smtClean="0"/>
              <a:t>5/27/2025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0A89A73-4122-4836-9CEA-7ED6C144607A}" type="slidenum">
              <a:rPr lang="en-US" smtClean="0"/>
              <a:t>‹#›</a:t>
            </a:fld>
            <a:endParaRPr lang="en-US"/>
          </a:p>
        </p:txBody>
      </p:sp>
    </p:spTree>
    <p:extLst>
      <p:ext uri="{BB962C8B-B14F-4D97-AF65-F5344CB8AC3E}">
        <p14:creationId xmlns:p14="http://schemas.microsoft.com/office/powerpoint/2010/main" val="251935655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0A907DB4-727B-4CD0-A04C-A42E526DDD03}" type="datetimeFigureOut">
              <a:rPr lang="en-US" smtClean="0"/>
              <a:t>5/27/2025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0A89A73-4122-4836-9CEA-7ED6C144607A}" type="slidenum">
              <a:rPr lang="en-US" smtClean="0"/>
              <a:t>‹#›</a:t>
            </a:fld>
            <a:endParaRPr lang="en-US"/>
          </a:p>
        </p:txBody>
      </p:sp>
    </p:spTree>
    <p:extLst>
      <p:ext uri="{BB962C8B-B14F-4D97-AF65-F5344CB8AC3E}">
        <p14:creationId xmlns:p14="http://schemas.microsoft.com/office/powerpoint/2010/main" val="387907986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GB"/>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0A907DB4-727B-4CD0-A04C-A42E526DDD03}" type="datetimeFigureOut">
              <a:rPr lang="en-US" smtClean="0"/>
              <a:t>5/27/2025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0A89A73-4122-4836-9CEA-7ED6C144607A}" type="slidenum">
              <a:rPr lang="en-US" smtClean="0"/>
              <a:t>‹#›</a:t>
            </a:fld>
            <a:endParaRPr lang="en-US"/>
          </a:p>
        </p:txBody>
      </p:sp>
    </p:spTree>
    <p:extLst>
      <p:ext uri="{BB962C8B-B14F-4D97-AF65-F5344CB8AC3E}">
        <p14:creationId xmlns:p14="http://schemas.microsoft.com/office/powerpoint/2010/main" val="23702147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0A907DB4-727B-4CD0-A04C-A42E526DDD03}" type="datetimeFigureOut">
              <a:rPr lang="en-US" smtClean="0"/>
              <a:t>5/27/2025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0A89A73-4122-4836-9CEA-7ED6C144607A}" type="slidenum">
              <a:rPr lang="en-US" smtClean="0"/>
              <a:t>‹#›</a:t>
            </a:fld>
            <a:endParaRPr lang="en-US"/>
          </a:p>
        </p:txBody>
      </p:sp>
    </p:spTree>
    <p:extLst>
      <p:ext uri="{BB962C8B-B14F-4D97-AF65-F5344CB8AC3E}">
        <p14:creationId xmlns:p14="http://schemas.microsoft.com/office/powerpoint/2010/main" val="38808312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GB"/>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0A907DB4-727B-4CD0-A04C-A42E526DDD03}" type="datetimeFigureOut">
              <a:rPr lang="en-US" smtClean="0"/>
              <a:t>5/27/2025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0A89A73-4122-4836-9CEA-7ED6C144607A}" type="slidenum">
              <a:rPr lang="en-US" smtClean="0"/>
              <a:t>‹#›</a:t>
            </a:fld>
            <a:endParaRPr lang="en-US"/>
          </a:p>
        </p:txBody>
      </p:sp>
    </p:spTree>
    <p:extLst>
      <p:ext uri="{BB962C8B-B14F-4D97-AF65-F5344CB8AC3E}">
        <p14:creationId xmlns:p14="http://schemas.microsoft.com/office/powerpoint/2010/main" val="10521080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0A907DB4-727B-4CD0-A04C-A42E526DDD03}" type="datetimeFigureOut">
              <a:rPr lang="en-US" smtClean="0"/>
              <a:t>5/27/2025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0A89A73-4122-4836-9CEA-7ED6C144607A}" type="slidenum">
              <a:rPr lang="en-US" smtClean="0"/>
              <a:t>‹#›</a:t>
            </a:fld>
            <a:endParaRPr lang="en-US"/>
          </a:p>
        </p:txBody>
      </p:sp>
    </p:spTree>
    <p:extLst>
      <p:ext uri="{BB962C8B-B14F-4D97-AF65-F5344CB8AC3E}">
        <p14:creationId xmlns:p14="http://schemas.microsoft.com/office/powerpoint/2010/main" val="40663611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0A907DB4-727B-4CD0-A04C-A42E526DDD03}" type="datetimeFigureOut">
              <a:rPr lang="en-US" smtClean="0"/>
              <a:t>5/27/2025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0A89A73-4122-4836-9CEA-7ED6C144607A}" type="slidenum">
              <a:rPr lang="en-US" smtClean="0"/>
              <a:t>‹#›</a:t>
            </a:fld>
            <a:endParaRPr lang="en-US"/>
          </a:p>
        </p:txBody>
      </p:sp>
    </p:spTree>
    <p:extLst>
      <p:ext uri="{BB962C8B-B14F-4D97-AF65-F5344CB8AC3E}">
        <p14:creationId xmlns:p14="http://schemas.microsoft.com/office/powerpoint/2010/main" val="722095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0A907DB4-727B-4CD0-A04C-A42E526DDD03}" type="datetimeFigureOut">
              <a:rPr lang="en-US" smtClean="0"/>
              <a:t>5/27/2025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0A89A73-4122-4836-9CEA-7ED6C144607A}" type="slidenum">
              <a:rPr lang="en-US" smtClean="0"/>
              <a:t>‹#›</a:t>
            </a:fld>
            <a:endParaRPr lang="en-US"/>
          </a:p>
        </p:txBody>
      </p:sp>
    </p:spTree>
    <p:extLst>
      <p:ext uri="{BB962C8B-B14F-4D97-AF65-F5344CB8AC3E}">
        <p14:creationId xmlns:p14="http://schemas.microsoft.com/office/powerpoint/2010/main" val="30870961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A907DB4-727B-4CD0-A04C-A42E526DDD03}" type="datetimeFigureOut">
              <a:rPr lang="en-US" smtClean="0"/>
              <a:t>5/27/2025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0A89A73-4122-4836-9CEA-7ED6C144607A}" type="slidenum">
              <a:rPr lang="en-US" smtClean="0"/>
              <a:t>‹#›</a:t>
            </a:fld>
            <a:endParaRPr lang="en-US"/>
          </a:p>
        </p:txBody>
      </p:sp>
    </p:spTree>
    <p:extLst>
      <p:ext uri="{BB962C8B-B14F-4D97-AF65-F5344CB8AC3E}">
        <p14:creationId xmlns:p14="http://schemas.microsoft.com/office/powerpoint/2010/main" val="21376126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GB"/>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0A907DB4-727B-4CD0-A04C-A42E526DDD03}" type="datetimeFigureOut">
              <a:rPr lang="en-US" smtClean="0"/>
              <a:t>5/27/2025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0A89A73-4122-4836-9CEA-7ED6C144607A}" type="slidenum">
              <a:rPr lang="en-US" smtClean="0"/>
              <a:t>‹#›</a:t>
            </a:fld>
            <a:endParaRPr lang="en-US"/>
          </a:p>
        </p:txBody>
      </p:sp>
    </p:spTree>
    <p:extLst>
      <p:ext uri="{BB962C8B-B14F-4D97-AF65-F5344CB8AC3E}">
        <p14:creationId xmlns:p14="http://schemas.microsoft.com/office/powerpoint/2010/main" val="22811168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GB"/>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F0A89A73-4122-4836-9CEA-7ED6C144607A}" type="slidenum">
              <a:rPr lang="en-US" smtClean="0"/>
              <a:t>‹#›</a:t>
            </a:fld>
            <a:endParaRPr lang="en-US"/>
          </a:p>
        </p:txBody>
      </p:sp>
      <p:sp>
        <p:nvSpPr>
          <p:cNvPr id="5" name="Date Placeholder 4"/>
          <p:cNvSpPr>
            <a:spLocks noGrp="1"/>
          </p:cNvSpPr>
          <p:nvPr>
            <p:ph type="dt" sz="half" idx="10"/>
          </p:nvPr>
        </p:nvSpPr>
        <p:spPr/>
        <p:txBody>
          <a:bodyPr/>
          <a:lstStyle/>
          <a:p>
            <a:fld id="{0A907DB4-727B-4CD0-A04C-A42E526DDD03}" type="datetimeFigureOut">
              <a:rPr lang="en-US" smtClean="0"/>
              <a:t>5/27/2025</a:t>
            </a:fld>
            <a:endParaRPr lang="en-US"/>
          </a:p>
        </p:txBody>
      </p:sp>
    </p:spTree>
    <p:extLst>
      <p:ext uri="{BB962C8B-B14F-4D97-AF65-F5344CB8AC3E}">
        <p14:creationId xmlns:p14="http://schemas.microsoft.com/office/powerpoint/2010/main" val="26035902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GB"/>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0A907DB4-727B-4CD0-A04C-A42E526DDD03}" type="datetimeFigureOut">
              <a:rPr lang="en-US" smtClean="0"/>
              <a:t>5/27/2025</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F0A89A73-4122-4836-9CEA-7ED6C144607A}" type="slidenum">
              <a:rPr lang="en-US" smtClean="0"/>
              <a:t>‹#›</a:t>
            </a:fld>
            <a:endParaRPr lang="en-US"/>
          </a:p>
        </p:txBody>
      </p:sp>
    </p:spTree>
    <p:extLst>
      <p:ext uri="{BB962C8B-B14F-4D97-AF65-F5344CB8AC3E}">
        <p14:creationId xmlns:p14="http://schemas.microsoft.com/office/powerpoint/2010/main" val="3533515567"/>
      </p:ext>
    </p:extLst>
  </p:cSld>
  <p:clrMap bg1="lt1" tx1="dk1" bg2="lt2" tx2="dk2" accent1="accent1" accent2="accent2" accent3="accent3" accent4="accent4" accent5="accent5" accent6="accent6" hlink="hlink" folHlink="folHlink"/>
  <p:sldLayoutIdLst>
    <p:sldLayoutId id="2147484344" r:id="rId1"/>
    <p:sldLayoutId id="2147484345" r:id="rId2"/>
    <p:sldLayoutId id="2147484346" r:id="rId3"/>
    <p:sldLayoutId id="2147484347" r:id="rId4"/>
    <p:sldLayoutId id="2147484348" r:id="rId5"/>
    <p:sldLayoutId id="2147484349" r:id="rId6"/>
    <p:sldLayoutId id="2147484350" r:id="rId7"/>
    <p:sldLayoutId id="2147484351" r:id="rId8"/>
    <p:sldLayoutId id="2147484352" r:id="rId9"/>
    <p:sldLayoutId id="2147484353" r:id="rId10"/>
    <p:sldLayoutId id="2147484354" r:id="rId11"/>
    <p:sldLayoutId id="2147484355" r:id="rId12"/>
    <p:sldLayoutId id="2147484356" r:id="rId13"/>
    <p:sldLayoutId id="2147484357" r:id="rId14"/>
    <p:sldLayoutId id="2147484358" r:id="rId15"/>
    <p:sldLayoutId id="2147484359"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1.png"/><Relationship Id="rId5" Type="http://schemas.openxmlformats.org/officeDocument/2006/relationships/image" Target="../media/image16.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1.png"/><Relationship Id="rId5" Type="http://schemas.openxmlformats.org/officeDocument/2006/relationships/image" Target="../media/image18.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1.png"/><Relationship Id="rId5" Type="http://schemas.openxmlformats.org/officeDocument/2006/relationships/image" Target="../media/image20.pn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1.png"/><Relationship Id="rId5" Type="http://schemas.openxmlformats.org/officeDocument/2006/relationships/image" Target="../media/image22.png"/><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1.png"/><Relationship Id="rId5" Type="http://schemas.openxmlformats.org/officeDocument/2006/relationships/image" Target="../media/image24.png"/><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1.png"/><Relationship Id="rId5" Type="http://schemas.openxmlformats.org/officeDocument/2006/relationships/image" Target="../media/image26.png"/><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image" Target="../media/image1.png"/><Relationship Id="rId5" Type="http://schemas.openxmlformats.org/officeDocument/2006/relationships/image" Target="../media/image28.png"/><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7.m4a"/><Relationship Id="rId1" Type="http://schemas.microsoft.com/office/2007/relationships/media" Target="../media/media17.m4a"/><Relationship Id="rId6" Type="http://schemas.openxmlformats.org/officeDocument/2006/relationships/image" Target="../media/image1.png"/><Relationship Id="rId5" Type="http://schemas.openxmlformats.org/officeDocument/2006/relationships/image" Target="../media/image30.png"/><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8.m4a"/><Relationship Id="rId1" Type="http://schemas.microsoft.com/office/2007/relationships/media" Target="../media/media18.m4a"/><Relationship Id="rId6" Type="http://schemas.openxmlformats.org/officeDocument/2006/relationships/image" Target="../media/image1.png"/><Relationship Id="rId5" Type="http://schemas.openxmlformats.org/officeDocument/2006/relationships/image" Target="../media/image32.png"/><Relationship Id="rId4" Type="http://schemas.openxmlformats.org/officeDocument/2006/relationships/image" Target="../media/image31.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9.m4a"/><Relationship Id="rId1" Type="http://schemas.microsoft.com/office/2007/relationships/media" Target="../media/media19.m4a"/><Relationship Id="rId6" Type="http://schemas.openxmlformats.org/officeDocument/2006/relationships/image" Target="../media/image1.png"/><Relationship Id="rId5" Type="http://schemas.openxmlformats.org/officeDocument/2006/relationships/image" Target="../media/image34.png"/><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0.m4a"/><Relationship Id="rId1" Type="http://schemas.microsoft.com/office/2007/relationships/media" Target="../media/media20.m4a"/><Relationship Id="rId6" Type="http://schemas.openxmlformats.org/officeDocument/2006/relationships/image" Target="../media/image1.png"/><Relationship Id="rId5" Type="http://schemas.openxmlformats.org/officeDocument/2006/relationships/image" Target="../media/image36.png"/><Relationship Id="rId4" Type="http://schemas.openxmlformats.org/officeDocument/2006/relationships/image" Target="../media/image35.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1.m4a"/><Relationship Id="rId1" Type="http://schemas.microsoft.com/office/2007/relationships/media" Target="../media/media21.m4a"/><Relationship Id="rId6" Type="http://schemas.openxmlformats.org/officeDocument/2006/relationships/image" Target="../media/image1.png"/><Relationship Id="rId5" Type="http://schemas.openxmlformats.org/officeDocument/2006/relationships/image" Target="../media/image38.png"/><Relationship Id="rId4" Type="http://schemas.openxmlformats.org/officeDocument/2006/relationships/image" Target="../media/image37.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2.m4a"/><Relationship Id="rId1" Type="http://schemas.microsoft.com/office/2007/relationships/media" Target="../media/media22.m4a"/><Relationship Id="rId6" Type="http://schemas.openxmlformats.org/officeDocument/2006/relationships/image" Target="../media/image1.png"/><Relationship Id="rId5" Type="http://schemas.openxmlformats.org/officeDocument/2006/relationships/image" Target="../media/image40.png"/><Relationship Id="rId4" Type="http://schemas.openxmlformats.org/officeDocument/2006/relationships/image" Target="../media/image39.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3.m4a"/><Relationship Id="rId1" Type="http://schemas.microsoft.com/office/2007/relationships/media" Target="../media/media23.m4a"/><Relationship Id="rId6" Type="http://schemas.openxmlformats.org/officeDocument/2006/relationships/image" Target="../media/image1.png"/><Relationship Id="rId5" Type="http://schemas.openxmlformats.org/officeDocument/2006/relationships/image" Target="../media/image42.png"/><Relationship Id="rId4" Type="http://schemas.openxmlformats.org/officeDocument/2006/relationships/image" Target="../media/image41.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4.m4a"/><Relationship Id="rId1" Type="http://schemas.microsoft.com/office/2007/relationships/media" Target="../media/media24.m4a"/><Relationship Id="rId4" Type="http://schemas.openxmlformats.org/officeDocument/2006/relationships/image" Target="../media/image1.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5.m4a"/><Relationship Id="rId1" Type="http://schemas.microsoft.com/office/2007/relationships/media" Target="../media/media25.m4a"/><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1.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1.png"/><Relationship Id="rId5" Type="http://schemas.openxmlformats.org/officeDocument/2006/relationships/image" Target="../media/image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1.png"/><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1.png"/><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1.png"/><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1.png"/><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1.png"/><Relationship Id="rId5" Type="http://schemas.openxmlformats.org/officeDocument/2006/relationships/image" Target="../media/image14.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1CCEC8-2403-6FD4-B724-DAF350858F9D}"/>
              </a:ext>
            </a:extLst>
          </p:cNvPr>
          <p:cNvSpPr>
            <a:spLocks noGrp="1"/>
          </p:cNvSpPr>
          <p:nvPr>
            <p:ph type="ctrTitle"/>
          </p:nvPr>
        </p:nvSpPr>
        <p:spPr/>
        <p:txBody>
          <a:bodyPr>
            <a:normAutofit fontScale="90000"/>
          </a:bodyPr>
          <a:lstStyle/>
          <a:p>
            <a:r>
              <a:rPr kumimoji="0" lang="en-US" altLang="en-US" sz="4800" b="1" i="0" u="none" strike="noStrike" cap="none" normalizeH="0" baseline="0" dirty="0">
                <a:ln>
                  <a:noFill/>
                </a:ln>
                <a:solidFill>
                  <a:schemeClr val="tx1"/>
                </a:solidFill>
                <a:effectLst/>
                <a:latin typeface="Arial" panose="020B0604020202020204" pitchFamily="34" charset="0"/>
              </a:rPr>
              <a:t>Rainfall Data Analysis Using SQL</a:t>
            </a:r>
            <a:br>
              <a:rPr kumimoji="0" lang="en-US" altLang="en-US" sz="4800" b="1" i="0" u="none" strike="noStrike" cap="none" normalizeH="0" baseline="0" dirty="0">
                <a:ln>
                  <a:noFill/>
                </a:ln>
                <a:solidFill>
                  <a:schemeClr val="tx1"/>
                </a:solidFill>
                <a:effectLst/>
                <a:latin typeface="Arial" panose="020B0604020202020204" pitchFamily="34" charset="0"/>
              </a:rPr>
            </a:br>
            <a:endParaRPr lang="en-US" b="1" dirty="0"/>
          </a:p>
        </p:txBody>
      </p:sp>
      <p:sp>
        <p:nvSpPr>
          <p:cNvPr id="4" name="Rectangle 1">
            <a:extLst>
              <a:ext uri="{FF2B5EF4-FFF2-40B4-BE49-F238E27FC236}">
                <a16:creationId xmlns:a16="http://schemas.microsoft.com/office/drawing/2014/main" id="{1B8B1DE2-5D35-E749-B9EE-C383D5B68848}"/>
              </a:ext>
            </a:extLst>
          </p:cNvPr>
          <p:cNvSpPr>
            <a:spLocks noGrp="1" noChangeArrowheads="1"/>
          </p:cNvSpPr>
          <p:nvPr>
            <p:ph type="subTitle" idx="1"/>
          </p:nvPr>
        </p:nvSpPr>
        <p:spPr bwMode="auto">
          <a:xfrm>
            <a:off x="1052422" y="4251236"/>
            <a:ext cx="5400135"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1800" i="0" u="none" strike="noStrike" cap="none" normalizeH="0" baseline="0" dirty="0">
                <a:ln>
                  <a:noFill/>
                </a:ln>
                <a:solidFill>
                  <a:schemeClr val="tx1"/>
                </a:solidFill>
                <a:effectLst/>
                <a:latin typeface="Arial" panose="020B0604020202020204" pitchFamily="34" charset="0"/>
              </a:rPr>
              <a:t>Internship Project – </a:t>
            </a:r>
            <a:r>
              <a:rPr kumimoji="0" lang="en-US" altLang="en-US" sz="1800" i="0" u="none" strike="noStrike" cap="none" normalizeH="0" baseline="0" dirty="0" err="1">
                <a:ln>
                  <a:noFill/>
                </a:ln>
                <a:solidFill>
                  <a:schemeClr val="tx1"/>
                </a:solidFill>
                <a:effectLst/>
                <a:latin typeface="Arial" panose="020B0604020202020204" pitchFamily="34" charset="0"/>
              </a:rPr>
              <a:t>SoulVibe.Tech</a:t>
            </a:r>
            <a:endParaRPr kumimoji="0" lang="en-US" altLang="en-US" sz="180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1800" i="0" u="none" strike="noStrike" cap="none" normalizeH="0" baseline="0" dirty="0">
                <a:ln>
                  <a:noFill/>
                </a:ln>
                <a:solidFill>
                  <a:schemeClr val="tx1"/>
                </a:solidFill>
                <a:effectLst/>
                <a:latin typeface="Arial" panose="020B0604020202020204" pitchFamily="34" charset="0"/>
              </a:rPr>
              <a:t>Gokul S</a:t>
            </a:r>
          </a:p>
          <a:p>
            <a:pPr marL="0" marR="0" lvl="0" indent="0" algn="l" defTabSz="914400" rtl="0" eaLnBrk="0" fontAlgn="base" latinLnBrk="0" hangingPunct="0">
              <a:lnSpc>
                <a:spcPct val="100000"/>
              </a:lnSpc>
              <a:spcBef>
                <a:spcPct val="0"/>
              </a:spcBef>
              <a:spcAft>
                <a:spcPct val="0"/>
              </a:spcAft>
              <a:buClrTx/>
              <a:buSzTx/>
              <a:tabLst/>
            </a:pPr>
            <a:r>
              <a:rPr kumimoji="0" lang="en-US" altLang="en-US" sz="1800" i="0" u="none" strike="noStrike" cap="none" normalizeH="0" baseline="0" dirty="0">
                <a:ln>
                  <a:noFill/>
                </a:ln>
                <a:solidFill>
                  <a:schemeClr val="tx1"/>
                </a:solidFill>
                <a:effectLst/>
                <a:latin typeface="Arial" panose="020B0604020202020204" pitchFamily="34" charset="0"/>
              </a:rPr>
              <a:t>Batch: May 2025</a:t>
            </a:r>
          </a:p>
          <a:p>
            <a:pPr marL="0" marR="0" lvl="0" indent="0" algn="l" defTabSz="914400" rtl="0" eaLnBrk="0" fontAlgn="base" latinLnBrk="0" hangingPunct="0">
              <a:lnSpc>
                <a:spcPct val="100000"/>
              </a:lnSpc>
              <a:spcBef>
                <a:spcPct val="0"/>
              </a:spcBef>
              <a:spcAft>
                <a:spcPct val="0"/>
              </a:spcAft>
              <a:buClrTx/>
              <a:buSzTx/>
              <a:tabLst/>
            </a:pPr>
            <a:r>
              <a:rPr kumimoji="0" lang="en-US" altLang="en-US" sz="1800" i="0" u="none" strike="noStrike" cap="none" normalizeH="0" baseline="0" dirty="0">
                <a:ln>
                  <a:noFill/>
                </a:ln>
                <a:solidFill>
                  <a:schemeClr val="tx1"/>
                </a:solidFill>
                <a:effectLst/>
                <a:latin typeface="Arial" panose="020B0604020202020204" pitchFamily="34" charset="0"/>
              </a:rPr>
              <a:t>Role: Data Analyst Intern</a:t>
            </a:r>
          </a:p>
        </p:txBody>
      </p:sp>
      <p:pic>
        <p:nvPicPr>
          <p:cNvPr id="3" name="Audio 2">
            <a:hlinkClick r:id="" action="ppaction://media"/>
            <a:extLst>
              <a:ext uri="{FF2B5EF4-FFF2-40B4-BE49-F238E27FC236}">
                <a16:creationId xmlns:a16="http://schemas.microsoft.com/office/drawing/2014/main" id="{2680BDA6-170E-5D1E-44D0-A9D20E559F87}"/>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4060863091"/>
      </p:ext>
    </p:extLst>
  </p:cSld>
  <p:clrMapOvr>
    <a:masterClrMapping/>
  </p:clrMapOvr>
  <mc:AlternateContent xmlns:mc="http://schemas.openxmlformats.org/markup-compatibility/2006">
    <mc:Choice xmlns:p14="http://schemas.microsoft.com/office/powerpoint/2010/main" Requires="p14">
      <p:transition spd="slow" p14:dur="2000" advTm="22955"/>
    </mc:Choice>
    <mc:Fallback>
      <p:transition spd="slow" advTm="2295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08A8F4-1237-1084-71B4-069B9F5C3E1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5E57428-E4CE-15C8-B891-8B28F2AF8423}"/>
              </a:ext>
            </a:extLst>
          </p:cNvPr>
          <p:cNvSpPr>
            <a:spLocks noGrp="1"/>
          </p:cNvSpPr>
          <p:nvPr>
            <p:ph type="title"/>
          </p:nvPr>
        </p:nvSpPr>
        <p:spPr>
          <a:xfrm>
            <a:off x="703213" y="579160"/>
            <a:ext cx="8596668" cy="1320800"/>
          </a:xfrm>
        </p:spPr>
        <p:txBody>
          <a:bodyPr/>
          <a:lstStyle/>
          <a:p>
            <a:r>
              <a:rPr lang="en-IN" sz="1800" b="1" dirty="0">
                <a:solidFill>
                  <a:srgbClr val="000000"/>
                </a:solidFill>
                <a:latin typeface="Calibri" panose="020F0502020204030204" pitchFamily="34" charset="0"/>
                <a:cs typeface="Times New Roman" panose="02020603050405020304" pitchFamily="18" charset="0"/>
              </a:rPr>
              <a:t>7.Districts where July rainfall exceeds 600 mm:</a:t>
            </a:r>
            <a:br>
              <a:rPr lang="en-US" sz="1800" b="1" dirty="0">
                <a:solidFill>
                  <a:srgbClr val="000000"/>
                </a:solidFill>
                <a:latin typeface="Calibri" panose="020F0502020204030204" pitchFamily="34" charset="0"/>
                <a:cs typeface="Times New Roman" panose="02020603050405020304" pitchFamily="18" charset="0"/>
              </a:rPr>
            </a:br>
            <a:endParaRPr lang="en-US" sz="1800" b="1" dirty="0">
              <a:solidFill>
                <a:srgbClr val="000000"/>
              </a:solidFill>
              <a:latin typeface="Calibri" panose="020F0502020204030204" pitchFamily="34" charset="0"/>
              <a:cs typeface="Times New Roman" panose="02020603050405020304" pitchFamily="18" charset="0"/>
            </a:endParaRPr>
          </a:p>
        </p:txBody>
      </p:sp>
      <p:pic>
        <p:nvPicPr>
          <p:cNvPr id="4" name="Content Placeholder 4">
            <a:extLst>
              <a:ext uri="{FF2B5EF4-FFF2-40B4-BE49-F238E27FC236}">
                <a16:creationId xmlns:a16="http://schemas.microsoft.com/office/drawing/2014/main" id="{2CA66FF9-6A62-0552-D131-5C365C471820}"/>
              </a:ext>
            </a:extLst>
          </p:cNvPr>
          <p:cNvPicPr>
            <a:picLocks noChangeAspect="1"/>
          </p:cNvPicPr>
          <p:nvPr/>
        </p:nvPicPr>
        <p:blipFill>
          <a:blip r:embed="rId4"/>
          <a:stretch>
            <a:fillRect/>
          </a:stretch>
        </p:blipFill>
        <p:spPr>
          <a:xfrm>
            <a:off x="863600" y="1145263"/>
            <a:ext cx="5020376" cy="1695687"/>
          </a:xfrm>
          <a:prstGeom prst="rect">
            <a:avLst/>
          </a:prstGeom>
        </p:spPr>
      </p:pic>
      <p:pic>
        <p:nvPicPr>
          <p:cNvPr id="6" name="Picture 5">
            <a:extLst>
              <a:ext uri="{FF2B5EF4-FFF2-40B4-BE49-F238E27FC236}">
                <a16:creationId xmlns:a16="http://schemas.microsoft.com/office/drawing/2014/main" id="{AD989BBB-8E1D-2B6E-E4D1-81FE53D21E6A}"/>
              </a:ext>
            </a:extLst>
          </p:cNvPr>
          <p:cNvPicPr>
            <a:picLocks noChangeAspect="1"/>
          </p:cNvPicPr>
          <p:nvPr/>
        </p:nvPicPr>
        <p:blipFill>
          <a:blip r:embed="rId5"/>
          <a:stretch>
            <a:fillRect/>
          </a:stretch>
        </p:blipFill>
        <p:spPr>
          <a:xfrm>
            <a:off x="8606188" y="917862"/>
            <a:ext cx="2429214" cy="5525271"/>
          </a:xfrm>
          <a:prstGeom prst="rect">
            <a:avLst/>
          </a:prstGeom>
        </p:spPr>
      </p:pic>
      <p:sp>
        <p:nvSpPr>
          <p:cNvPr id="8" name="Rectangle 1">
            <a:extLst>
              <a:ext uri="{FF2B5EF4-FFF2-40B4-BE49-F238E27FC236}">
                <a16:creationId xmlns:a16="http://schemas.microsoft.com/office/drawing/2014/main" id="{ECDE1604-C581-0805-B5EB-AC777832A368}"/>
              </a:ext>
            </a:extLst>
          </p:cNvPr>
          <p:cNvSpPr>
            <a:spLocks noChangeArrowheads="1"/>
          </p:cNvSpPr>
          <p:nvPr/>
        </p:nvSpPr>
        <p:spPr bwMode="auto">
          <a:xfrm>
            <a:off x="863599" y="3525559"/>
            <a:ext cx="7408333" cy="20928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defTabSz="914400" eaLnBrk="0" fontAlgn="base" hangingPunct="0">
              <a:spcBef>
                <a:spcPct val="0"/>
              </a:spcBef>
              <a:spcAft>
                <a:spcPct val="0"/>
              </a:spcAft>
              <a:buFontTx/>
              <a:buNone/>
            </a:pPr>
            <a:r>
              <a:rPr lang="en-US" altLang="en-US" sz="1400" dirty="0">
                <a:latin typeface="Times New Roman" panose="02020603050405020304" pitchFamily="18" charset="0"/>
                <a:cs typeface="Times New Roman" panose="02020603050405020304" pitchFamily="18" charset="0"/>
              </a:rPr>
              <a:t>🧾 </a:t>
            </a:r>
            <a:r>
              <a:rPr lang="en-US" altLang="en-US" sz="1400" b="1" dirty="0">
                <a:latin typeface="Times New Roman" panose="02020603050405020304" pitchFamily="18" charset="0"/>
                <a:cs typeface="Times New Roman" panose="02020603050405020304" pitchFamily="18" charset="0"/>
              </a:rPr>
              <a:t>Explanation</a:t>
            </a:r>
            <a:r>
              <a:rPr lang="en-US" altLang="en-US" sz="1400" dirty="0">
                <a:latin typeface="Times New Roman" panose="02020603050405020304" pitchFamily="18" charset="0"/>
                <a:cs typeface="Times New Roman" panose="02020603050405020304" pitchFamily="18" charset="0"/>
              </a:rPr>
              <a:t>: This SQL query identifies the districts where the rainfall in July exceeds 600 mm.</a:t>
            </a:r>
          </a:p>
          <a:p>
            <a:pPr defTabSz="914400" eaLnBrk="0" fontAlgn="base" hangingPunct="0">
              <a:spcBef>
                <a:spcPct val="0"/>
              </a:spcBef>
              <a:spcAft>
                <a:spcPct val="0"/>
              </a:spcAft>
              <a:buFontTx/>
              <a:buChar char="•"/>
            </a:pPr>
            <a:r>
              <a:rPr lang="en-US" altLang="en-US" sz="1400" dirty="0">
                <a:latin typeface="Times New Roman" panose="02020603050405020304" pitchFamily="18" charset="0"/>
                <a:cs typeface="Times New Roman" panose="02020603050405020304" pitchFamily="18" charset="0"/>
              </a:rPr>
              <a:t>It selects the DISTRICT and the rainfall in JUL (July) from the RAINFALL_DATA table. </a:t>
            </a:r>
          </a:p>
          <a:p>
            <a:pPr defTabSz="914400" eaLnBrk="0" fontAlgn="base" hangingPunct="0">
              <a:spcBef>
                <a:spcPct val="0"/>
              </a:spcBef>
              <a:spcAft>
                <a:spcPct val="0"/>
              </a:spcAft>
              <a:buFontTx/>
              <a:buChar char="•"/>
            </a:pPr>
            <a:r>
              <a:rPr lang="en-US" altLang="en-US" sz="1400" dirty="0">
                <a:latin typeface="Times New Roman" panose="02020603050405020304" pitchFamily="18" charset="0"/>
                <a:cs typeface="Times New Roman" panose="02020603050405020304" pitchFamily="18" charset="0"/>
              </a:rPr>
              <a:t>The WHERE JUL &gt; 600 clause filters the results to include only those districts where the value in the JUL column is greater than 600. </a:t>
            </a:r>
          </a:p>
          <a:p>
            <a:pPr defTabSz="914400" eaLnBrk="0" fontAlgn="base" hangingPunct="0">
              <a:spcBef>
                <a:spcPct val="0"/>
              </a:spcBef>
              <a:spcAft>
                <a:spcPct val="0"/>
              </a:spcAft>
              <a:buFontTx/>
              <a:buNone/>
            </a:pPr>
            <a:r>
              <a:rPr lang="en-US" altLang="en-US" sz="1400" dirty="0">
                <a:latin typeface="Times New Roman" panose="02020603050405020304" pitchFamily="18" charset="0"/>
                <a:cs typeface="Times New Roman" panose="02020603050405020304" pitchFamily="18" charset="0"/>
              </a:rPr>
              <a:t>✅ </a:t>
            </a:r>
            <a:r>
              <a:rPr lang="en-US" altLang="en-US" sz="1400" b="1" dirty="0">
                <a:latin typeface="Times New Roman" panose="02020603050405020304" pitchFamily="18" charset="0"/>
                <a:cs typeface="Times New Roman" panose="02020603050405020304" pitchFamily="18" charset="0"/>
              </a:rPr>
              <a:t>Result</a:t>
            </a:r>
            <a:r>
              <a:rPr lang="en-US" altLang="en-US" sz="1400" dirty="0">
                <a:latin typeface="Times New Roman" panose="02020603050405020304" pitchFamily="18" charset="0"/>
                <a:cs typeface="Times New Roman" panose="02020603050405020304" pitchFamily="18" charset="0"/>
              </a:rPr>
              <a:t> </a:t>
            </a:r>
            <a:r>
              <a:rPr lang="en-US" altLang="en-US" sz="1400" b="1" dirty="0">
                <a:latin typeface="Times New Roman" panose="02020603050405020304" pitchFamily="18" charset="0"/>
                <a:cs typeface="Times New Roman" panose="02020603050405020304" pitchFamily="18" charset="0"/>
              </a:rPr>
              <a:t>Highlight</a:t>
            </a:r>
            <a:r>
              <a:rPr lang="en-US" altLang="en-US" sz="1400" dirty="0">
                <a:latin typeface="Times New Roman" panose="02020603050405020304" pitchFamily="18" charset="0"/>
                <a:cs typeface="Times New Roman" panose="02020603050405020304" pitchFamily="18" charset="0"/>
              </a:rPr>
              <a:t> (Top 3 districts with July rainfall exceeding 600 mm):</a:t>
            </a:r>
          </a:p>
          <a:p>
            <a:pPr defTabSz="914400" eaLnBrk="0" fontAlgn="base" hangingPunct="0">
              <a:spcBef>
                <a:spcPct val="0"/>
              </a:spcBef>
              <a:spcAft>
                <a:spcPct val="0"/>
              </a:spcAft>
              <a:buFontTx/>
              <a:buChar char="•"/>
            </a:pPr>
            <a:r>
              <a:rPr lang="en-US" altLang="en-US" sz="1400" dirty="0">
                <a:latin typeface="Times New Roman" panose="02020603050405020304" pitchFamily="18" charset="0"/>
                <a:cs typeface="Times New Roman" panose="02020603050405020304" pitchFamily="18" charset="0"/>
              </a:rPr>
              <a:t>TAMEGLONG: 1820.9 mm </a:t>
            </a:r>
          </a:p>
          <a:p>
            <a:pPr defTabSz="914400" eaLnBrk="0" fontAlgn="base" hangingPunct="0">
              <a:spcBef>
                <a:spcPct val="0"/>
              </a:spcBef>
              <a:spcAft>
                <a:spcPct val="0"/>
              </a:spcAft>
              <a:buFontTx/>
              <a:buChar char="•"/>
            </a:pPr>
            <a:r>
              <a:rPr lang="en-US" altLang="en-US" sz="1400" dirty="0">
                <a:latin typeface="Times New Roman" panose="02020603050405020304" pitchFamily="18" charset="0"/>
                <a:cs typeface="Times New Roman" panose="02020603050405020304" pitchFamily="18" charset="0"/>
              </a:rPr>
              <a:t>JAINITIA HILLS: 1591.3 mm </a:t>
            </a:r>
          </a:p>
          <a:p>
            <a:pPr defTabSz="914400" eaLnBrk="0" fontAlgn="base" hangingPunct="0">
              <a:spcBef>
                <a:spcPct val="0"/>
              </a:spcBef>
              <a:spcAft>
                <a:spcPct val="0"/>
              </a:spcAft>
              <a:buFontTx/>
              <a:buChar char="•"/>
            </a:pPr>
            <a:r>
              <a:rPr lang="en-US" altLang="en-US" sz="1400" dirty="0">
                <a:latin typeface="Times New Roman" panose="02020603050405020304" pitchFamily="18" charset="0"/>
                <a:cs typeface="Times New Roman" panose="02020603050405020304" pitchFamily="18" charset="0"/>
              </a:rPr>
              <a:t>EAST KHASI HILLS: 1518.4 mm</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pic>
        <p:nvPicPr>
          <p:cNvPr id="3" name="Audio 2">
            <a:hlinkClick r:id="" action="ppaction://media"/>
            <a:extLst>
              <a:ext uri="{FF2B5EF4-FFF2-40B4-BE49-F238E27FC236}">
                <a16:creationId xmlns:a16="http://schemas.microsoft.com/office/drawing/2014/main" id="{392E5FD6-5D4F-7ED4-003B-86E250E03136}"/>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3314966236"/>
      </p:ext>
    </p:extLst>
  </p:cSld>
  <p:clrMapOvr>
    <a:masterClrMapping/>
  </p:clrMapOvr>
  <mc:AlternateContent xmlns:mc="http://schemas.openxmlformats.org/markup-compatibility/2006">
    <mc:Choice xmlns:p14="http://schemas.microsoft.com/office/powerpoint/2010/main" Requires="p14">
      <p:transition spd="slow" p14:dur="2000" advTm="13906"/>
    </mc:Choice>
    <mc:Fallback>
      <p:transition spd="slow" advTm="1390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50501E-DA7B-6659-CF58-D70AC20BC83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6A3C5C2-506F-9B06-08BC-AFD5D9830BDF}"/>
              </a:ext>
            </a:extLst>
          </p:cNvPr>
          <p:cNvSpPr>
            <a:spLocks noGrp="1"/>
          </p:cNvSpPr>
          <p:nvPr>
            <p:ph type="title"/>
          </p:nvPr>
        </p:nvSpPr>
        <p:spPr>
          <a:xfrm>
            <a:off x="677334" y="595238"/>
            <a:ext cx="8596668" cy="1320800"/>
          </a:xfrm>
        </p:spPr>
        <p:txBody>
          <a:bodyPr/>
          <a:lstStyle/>
          <a:p>
            <a:r>
              <a:rPr lang="en-IN" sz="1800" b="1" dirty="0">
                <a:solidFill>
                  <a:srgbClr val="000000"/>
                </a:solidFill>
                <a:latin typeface="Calibri" panose="020F0502020204030204" pitchFamily="34" charset="0"/>
                <a:cs typeface="Times New Roman" panose="02020603050405020304" pitchFamily="18" charset="0"/>
              </a:rPr>
              <a:t>8.Compare June vs July rainfall for each district:</a:t>
            </a:r>
            <a:br>
              <a:rPr lang="en-US" sz="1800" b="1" dirty="0">
                <a:solidFill>
                  <a:srgbClr val="000000"/>
                </a:solidFill>
                <a:latin typeface="Calibri" panose="020F0502020204030204" pitchFamily="34" charset="0"/>
                <a:cs typeface="Times New Roman" panose="02020603050405020304" pitchFamily="18" charset="0"/>
              </a:rPr>
            </a:br>
            <a:endParaRPr lang="en-US" sz="1800" b="1" dirty="0">
              <a:solidFill>
                <a:srgbClr val="000000"/>
              </a:solidFill>
              <a:latin typeface="Calibri" panose="020F0502020204030204" pitchFamily="34" charset="0"/>
              <a:cs typeface="Times New Roman" panose="02020603050405020304" pitchFamily="18" charset="0"/>
            </a:endParaRPr>
          </a:p>
        </p:txBody>
      </p:sp>
      <p:pic>
        <p:nvPicPr>
          <p:cNvPr id="9" name="Picture 8">
            <a:extLst>
              <a:ext uri="{FF2B5EF4-FFF2-40B4-BE49-F238E27FC236}">
                <a16:creationId xmlns:a16="http://schemas.microsoft.com/office/drawing/2014/main" id="{532F6656-B948-EC93-FE9C-0168C3FE0D96}"/>
              </a:ext>
            </a:extLst>
          </p:cNvPr>
          <p:cNvPicPr>
            <a:picLocks noChangeAspect="1"/>
          </p:cNvPicPr>
          <p:nvPr/>
        </p:nvPicPr>
        <p:blipFill>
          <a:blip r:embed="rId4"/>
          <a:stretch>
            <a:fillRect/>
          </a:stretch>
        </p:blipFill>
        <p:spPr>
          <a:xfrm>
            <a:off x="677334" y="1396709"/>
            <a:ext cx="5686938" cy="1562318"/>
          </a:xfrm>
          <a:prstGeom prst="rect">
            <a:avLst/>
          </a:prstGeom>
        </p:spPr>
      </p:pic>
      <p:pic>
        <p:nvPicPr>
          <p:cNvPr id="11" name="Picture 10">
            <a:extLst>
              <a:ext uri="{FF2B5EF4-FFF2-40B4-BE49-F238E27FC236}">
                <a16:creationId xmlns:a16="http://schemas.microsoft.com/office/drawing/2014/main" id="{98C37247-2B13-D18C-3363-CA087FC8698E}"/>
              </a:ext>
            </a:extLst>
          </p:cNvPr>
          <p:cNvPicPr>
            <a:picLocks noChangeAspect="1"/>
          </p:cNvPicPr>
          <p:nvPr/>
        </p:nvPicPr>
        <p:blipFill>
          <a:blip r:embed="rId5"/>
          <a:stretch>
            <a:fillRect/>
          </a:stretch>
        </p:blipFill>
        <p:spPr>
          <a:xfrm>
            <a:off x="7561239" y="873049"/>
            <a:ext cx="3953427" cy="5630061"/>
          </a:xfrm>
          <a:prstGeom prst="rect">
            <a:avLst/>
          </a:prstGeom>
        </p:spPr>
      </p:pic>
      <p:sp>
        <p:nvSpPr>
          <p:cNvPr id="17" name="Rectangle 1">
            <a:extLst>
              <a:ext uri="{FF2B5EF4-FFF2-40B4-BE49-F238E27FC236}">
                <a16:creationId xmlns:a16="http://schemas.microsoft.com/office/drawing/2014/main" id="{B3F5B8F6-1504-13A4-36D0-715253BC99D4}"/>
              </a:ext>
            </a:extLst>
          </p:cNvPr>
          <p:cNvSpPr>
            <a:spLocks noChangeArrowheads="1"/>
          </p:cNvSpPr>
          <p:nvPr/>
        </p:nvSpPr>
        <p:spPr bwMode="auto">
          <a:xfrm>
            <a:off x="677334" y="2959027"/>
            <a:ext cx="7001933" cy="31700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defTabSz="914400" eaLnBrk="0" fontAlgn="base" hangingPunct="0">
              <a:spcBef>
                <a:spcPct val="0"/>
              </a:spcBef>
              <a:spcAft>
                <a:spcPct val="0"/>
              </a:spcAft>
              <a:buFontTx/>
              <a:buNone/>
            </a:pPr>
            <a:r>
              <a:rPr lang="en-US" altLang="en-US" sz="1400" dirty="0">
                <a:latin typeface="Times New Roman" panose="02020603050405020304" pitchFamily="18" charset="0"/>
                <a:cs typeface="Times New Roman" panose="02020603050405020304" pitchFamily="18" charset="0"/>
              </a:rPr>
              <a:t>🧾 </a:t>
            </a:r>
            <a:r>
              <a:rPr lang="en-US" altLang="en-US" sz="1400" b="1" dirty="0">
                <a:latin typeface="Times New Roman" panose="02020603050405020304" pitchFamily="18" charset="0"/>
                <a:cs typeface="Times New Roman" panose="02020603050405020304" pitchFamily="18" charset="0"/>
              </a:rPr>
              <a:t>Explanation</a:t>
            </a:r>
            <a:r>
              <a:rPr lang="en-US" altLang="en-US" sz="1400" dirty="0">
                <a:latin typeface="Times New Roman" panose="02020603050405020304" pitchFamily="18" charset="0"/>
                <a:cs typeface="Times New Roman" panose="02020603050405020304" pitchFamily="18" charset="0"/>
              </a:rPr>
              <a:t>: This SQL query compares the rainfall in June and July for each district and calculates the difference.</a:t>
            </a:r>
          </a:p>
          <a:p>
            <a:pPr defTabSz="914400" eaLnBrk="0" fontAlgn="base" hangingPunct="0">
              <a:spcBef>
                <a:spcPct val="0"/>
              </a:spcBef>
              <a:spcAft>
                <a:spcPct val="0"/>
              </a:spcAft>
              <a:buFontTx/>
              <a:buChar char="•"/>
            </a:pPr>
            <a:r>
              <a:rPr lang="en-US" altLang="en-US" sz="1400" dirty="0">
                <a:latin typeface="Times New Roman" panose="02020603050405020304" pitchFamily="18" charset="0"/>
                <a:cs typeface="Times New Roman" panose="02020603050405020304" pitchFamily="18" charset="0"/>
              </a:rPr>
              <a:t>It selects the DISTRICT, the rainfall in JUN (June), and the rainfall in JUL (July) from the RAINFALL_DATA table. </a:t>
            </a:r>
          </a:p>
          <a:p>
            <a:pPr defTabSz="914400" eaLnBrk="0" fontAlgn="base" hangingPunct="0">
              <a:spcBef>
                <a:spcPct val="0"/>
              </a:spcBef>
              <a:spcAft>
                <a:spcPct val="0"/>
              </a:spcAft>
              <a:buFontTx/>
              <a:buChar char="•"/>
            </a:pPr>
            <a:r>
              <a:rPr lang="en-US" altLang="en-US" sz="1400" dirty="0">
                <a:latin typeface="Times New Roman" panose="02020603050405020304" pitchFamily="18" charset="0"/>
                <a:cs typeface="Times New Roman" panose="02020603050405020304" pitchFamily="18" charset="0"/>
              </a:rPr>
              <a:t>It then calculates the difference between July rainfall and June rainfall (JUL - JUN). </a:t>
            </a:r>
          </a:p>
          <a:p>
            <a:pPr defTabSz="914400" eaLnBrk="0" fontAlgn="base" hangingPunct="0">
              <a:spcBef>
                <a:spcPct val="0"/>
              </a:spcBef>
              <a:spcAft>
                <a:spcPct val="0"/>
              </a:spcAft>
              <a:buFontTx/>
              <a:buChar char="•"/>
            </a:pPr>
            <a:r>
              <a:rPr lang="en-US" altLang="en-US" sz="1400" dirty="0">
                <a:latin typeface="Times New Roman" panose="02020603050405020304" pitchFamily="18" charset="0"/>
                <a:cs typeface="Times New Roman" panose="02020603050405020304" pitchFamily="18" charset="0"/>
              </a:rPr>
              <a:t>The ROUND( (JUL - JUN), 4) function rounds this difference to four decimal places. </a:t>
            </a:r>
          </a:p>
          <a:p>
            <a:pPr defTabSz="914400" eaLnBrk="0" fontAlgn="base" hangingPunct="0">
              <a:spcBef>
                <a:spcPct val="0"/>
              </a:spcBef>
              <a:spcAft>
                <a:spcPct val="0"/>
              </a:spcAft>
              <a:buFontTx/>
              <a:buChar char="•"/>
            </a:pPr>
            <a:r>
              <a:rPr lang="en-US" altLang="en-US" sz="1400" dirty="0">
                <a:latin typeface="Times New Roman" panose="02020603050405020304" pitchFamily="18" charset="0"/>
                <a:cs typeface="Times New Roman" panose="02020603050405020304" pitchFamily="18" charset="0"/>
              </a:rPr>
              <a:t>The result of this calculation is aliased as </a:t>
            </a:r>
            <a:r>
              <a:rPr lang="en-US" altLang="en-US" sz="1400" dirty="0" err="1">
                <a:latin typeface="Times New Roman" panose="02020603050405020304" pitchFamily="18" charset="0"/>
                <a:cs typeface="Times New Roman" panose="02020603050405020304" pitchFamily="18" charset="0"/>
              </a:rPr>
              <a:t>Jul_vs_Jun_Diff</a:t>
            </a:r>
            <a:r>
              <a:rPr lang="en-US" altLang="en-US" sz="1400" dirty="0">
                <a:latin typeface="Times New Roman" panose="02020603050405020304" pitchFamily="18" charset="0"/>
                <a:cs typeface="Times New Roman" panose="02020603050405020304" pitchFamily="18" charset="0"/>
              </a:rPr>
              <a:t>. </a:t>
            </a:r>
          </a:p>
          <a:p>
            <a:pPr defTabSz="914400" eaLnBrk="0" fontAlgn="base" hangingPunct="0">
              <a:spcBef>
                <a:spcPct val="0"/>
              </a:spcBef>
              <a:spcAft>
                <a:spcPct val="0"/>
              </a:spcAft>
              <a:buFontTx/>
              <a:buChar char="•"/>
            </a:pPr>
            <a:r>
              <a:rPr lang="en-US" altLang="en-US" sz="1400" dirty="0">
                <a:latin typeface="Times New Roman" panose="02020603050405020304" pitchFamily="18" charset="0"/>
                <a:cs typeface="Times New Roman" panose="02020603050405020304" pitchFamily="18" charset="0"/>
              </a:rPr>
              <a:t>The ORDER BY DISTRICT clause sorts the output alphabetically by district name. </a:t>
            </a:r>
          </a:p>
          <a:p>
            <a:pPr defTabSz="914400" eaLnBrk="0" fontAlgn="base" hangingPunct="0">
              <a:spcBef>
                <a:spcPct val="0"/>
              </a:spcBef>
              <a:spcAft>
                <a:spcPct val="0"/>
              </a:spcAft>
              <a:buFontTx/>
              <a:buNone/>
            </a:pPr>
            <a:r>
              <a:rPr lang="en-US" altLang="en-US" sz="1400" dirty="0">
                <a:latin typeface="Times New Roman" panose="02020603050405020304" pitchFamily="18" charset="0"/>
                <a:cs typeface="Times New Roman" panose="02020603050405020304" pitchFamily="18" charset="0"/>
              </a:rPr>
              <a:t>✅ </a:t>
            </a:r>
            <a:r>
              <a:rPr lang="en-US" altLang="en-US" sz="1400" b="1" dirty="0">
                <a:latin typeface="Times New Roman" panose="02020603050405020304" pitchFamily="18" charset="0"/>
                <a:cs typeface="Times New Roman" panose="02020603050405020304" pitchFamily="18" charset="0"/>
              </a:rPr>
              <a:t>Result</a:t>
            </a:r>
            <a:r>
              <a:rPr lang="en-US" altLang="en-US" sz="1400" dirty="0">
                <a:latin typeface="Times New Roman" panose="02020603050405020304" pitchFamily="18" charset="0"/>
                <a:cs typeface="Times New Roman" panose="02020603050405020304" pitchFamily="18" charset="0"/>
              </a:rPr>
              <a:t> </a:t>
            </a:r>
            <a:r>
              <a:rPr lang="en-US" altLang="en-US" sz="1400" b="1" dirty="0">
                <a:latin typeface="Times New Roman" panose="02020603050405020304" pitchFamily="18" charset="0"/>
                <a:cs typeface="Times New Roman" panose="02020603050405020304" pitchFamily="18" charset="0"/>
              </a:rPr>
              <a:t>Highlight</a:t>
            </a:r>
            <a:r>
              <a:rPr lang="en-US" altLang="en-US" sz="1400" dirty="0">
                <a:latin typeface="Times New Roman" panose="02020603050405020304" pitchFamily="18" charset="0"/>
                <a:cs typeface="Times New Roman" panose="02020603050405020304" pitchFamily="18" charset="0"/>
              </a:rPr>
              <a:t> (Top 3 districts where July rainfall is significantly greater than June rainfall):</a:t>
            </a:r>
          </a:p>
          <a:p>
            <a:pPr defTabSz="914400" eaLnBrk="0" fontAlgn="base" hangingPunct="0">
              <a:spcBef>
                <a:spcPct val="0"/>
              </a:spcBef>
              <a:spcAft>
                <a:spcPct val="0"/>
              </a:spcAft>
              <a:buFontTx/>
              <a:buChar char="•"/>
            </a:pPr>
            <a:r>
              <a:rPr lang="en-US" altLang="en-US" sz="1400" dirty="0">
                <a:latin typeface="Times New Roman" panose="02020603050405020304" pitchFamily="18" charset="0"/>
                <a:cs typeface="Times New Roman" panose="02020603050405020304" pitchFamily="18" charset="0"/>
              </a:rPr>
              <a:t>ANJAW (LOHIT): 213.1000 </a:t>
            </a:r>
          </a:p>
          <a:p>
            <a:pPr defTabSz="914400" eaLnBrk="0" fontAlgn="base" hangingPunct="0">
              <a:spcBef>
                <a:spcPct val="0"/>
              </a:spcBef>
              <a:spcAft>
                <a:spcPct val="0"/>
              </a:spcAft>
              <a:buFontTx/>
              <a:buChar char="•"/>
            </a:pPr>
            <a:r>
              <a:rPr lang="en-US" altLang="en-US" sz="1400" dirty="0">
                <a:latin typeface="Times New Roman" panose="02020603050405020304" pitchFamily="18" charset="0"/>
                <a:cs typeface="Times New Roman" panose="02020603050405020304" pitchFamily="18" charset="0"/>
              </a:rPr>
              <a:t>ALIRAJPUR(JHAB): 183.4000 </a:t>
            </a:r>
          </a:p>
          <a:p>
            <a:pPr defTabSz="914400" eaLnBrk="0" fontAlgn="base" hangingPunct="0">
              <a:spcBef>
                <a:spcPct val="0"/>
              </a:spcBef>
              <a:spcAft>
                <a:spcPct val="0"/>
              </a:spcAft>
              <a:buFontTx/>
              <a:buChar char="•"/>
            </a:pPr>
            <a:r>
              <a:rPr lang="en-US" altLang="en-US" sz="1400" dirty="0">
                <a:latin typeface="Times New Roman" panose="02020603050405020304" pitchFamily="18" charset="0"/>
                <a:cs typeface="Times New Roman" panose="02020603050405020304" pitchFamily="18" charset="0"/>
              </a:rPr>
              <a:t>AGRA: 173.3000</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3" name="Audio 2">
            <a:hlinkClick r:id="" action="ppaction://media"/>
            <a:extLst>
              <a:ext uri="{FF2B5EF4-FFF2-40B4-BE49-F238E27FC236}">
                <a16:creationId xmlns:a16="http://schemas.microsoft.com/office/drawing/2014/main" id="{FA7C035D-9A02-8C30-8B74-FD6C9E29D45E}"/>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1004716868"/>
      </p:ext>
    </p:extLst>
  </p:cSld>
  <p:clrMapOvr>
    <a:masterClrMapping/>
  </p:clrMapOvr>
  <mc:AlternateContent xmlns:mc="http://schemas.openxmlformats.org/markup-compatibility/2006">
    <mc:Choice xmlns:p14="http://schemas.microsoft.com/office/powerpoint/2010/main" Requires="p14">
      <p:transition spd="slow" p14:dur="2000" advTm="16515"/>
    </mc:Choice>
    <mc:Fallback>
      <p:transition spd="slow" advTm="1651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E60D32-AD3A-7788-5173-BF6543305E9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FE16F41-7455-B98D-6BA6-0F1F9A4ABB3B}"/>
              </a:ext>
            </a:extLst>
          </p:cNvPr>
          <p:cNvSpPr>
            <a:spLocks noGrp="1"/>
          </p:cNvSpPr>
          <p:nvPr>
            <p:ph type="title"/>
          </p:nvPr>
        </p:nvSpPr>
        <p:spPr/>
        <p:txBody>
          <a:bodyPr/>
          <a:lstStyle/>
          <a:p>
            <a:r>
              <a:rPr lang="en-IN" sz="1800" b="1" dirty="0">
                <a:solidFill>
                  <a:srgbClr val="000000"/>
                </a:solidFill>
                <a:latin typeface="Calibri" panose="020F0502020204030204" pitchFamily="34" charset="0"/>
                <a:cs typeface="Times New Roman" panose="02020603050405020304" pitchFamily="18" charset="0"/>
              </a:rPr>
              <a:t>9.Districts with the lowest rainfall in October:</a:t>
            </a:r>
            <a:br>
              <a:rPr lang="en-US" sz="1800" b="1" dirty="0">
                <a:solidFill>
                  <a:srgbClr val="000000"/>
                </a:solidFill>
                <a:latin typeface="Calibri" panose="020F0502020204030204" pitchFamily="34" charset="0"/>
                <a:cs typeface="Times New Roman" panose="02020603050405020304" pitchFamily="18" charset="0"/>
              </a:rPr>
            </a:br>
            <a:endParaRPr lang="en-US" sz="1800" b="1" dirty="0">
              <a:solidFill>
                <a:srgbClr val="000000"/>
              </a:solidFill>
              <a:latin typeface="Calibri" panose="020F0502020204030204" pitchFamily="34" charset="0"/>
              <a:cs typeface="Times New Roman" panose="02020603050405020304" pitchFamily="18" charset="0"/>
            </a:endParaRPr>
          </a:p>
        </p:txBody>
      </p:sp>
      <p:pic>
        <p:nvPicPr>
          <p:cNvPr id="5" name="Content Placeholder 4">
            <a:extLst>
              <a:ext uri="{FF2B5EF4-FFF2-40B4-BE49-F238E27FC236}">
                <a16:creationId xmlns:a16="http://schemas.microsoft.com/office/drawing/2014/main" id="{B20895CB-0B6C-64AF-787C-B378ACF5B760}"/>
              </a:ext>
            </a:extLst>
          </p:cNvPr>
          <p:cNvPicPr>
            <a:picLocks noGrp="1" noChangeAspect="1"/>
          </p:cNvPicPr>
          <p:nvPr>
            <p:ph idx="1"/>
          </p:nvPr>
        </p:nvPicPr>
        <p:blipFill>
          <a:blip r:embed="rId4"/>
          <a:stretch>
            <a:fillRect/>
          </a:stretch>
        </p:blipFill>
        <p:spPr>
          <a:xfrm>
            <a:off x="796314" y="1341580"/>
            <a:ext cx="4972744" cy="1743318"/>
          </a:xfrm>
        </p:spPr>
      </p:pic>
      <p:pic>
        <p:nvPicPr>
          <p:cNvPr id="7" name="Picture 6">
            <a:extLst>
              <a:ext uri="{FF2B5EF4-FFF2-40B4-BE49-F238E27FC236}">
                <a16:creationId xmlns:a16="http://schemas.microsoft.com/office/drawing/2014/main" id="{2CF8C353-F53A-B1A1-F725-A18170F4C037}"/>
              </a:ext>
            </a:extLst>
          </p:cNvPr>
          <p:cNvPicPr>
            <a:picLocks noChangeAspect="1"/>
          </p:cNvPicPr>
          <p:nvPr/>
        </p:nvPicPr>
        <p:blipFill>
          <a:blip r:embed="rId5"/>
          <a:stretch>
            <a:fillRect/>
          </a:stretch>
        </p:blipFill>
        <p:spPr>
          <a:xfrm>
            <a:off x="8121397" y="880675"/>
            <a:ext cx="3620005" cy="5553850"/>
          </a:xfrm>
          <a:prstGeom prst="rect">
            <a:avLst/>
          </a:prstGeom>
        </p:spPr>
      </p:pic>
      <p:sp>
        <p:nvSpPr>
          <p:cNvPr id="8" name="Rectangle 1">
            <a:extLst>
              <a:ext uri="{FF2B5EF4-FFF2-40B4-BE49-F238E27FC236}">
                <a16:creationId xmlns:a16="http://schemas.microsoft.com/office/drawing/2014/main" id="{196EAEF4-C2B1-FD0E-A172-995D955E9B6F}"/>
              </a:ext>
            </a:extLst>
          </p:cNvPr>
          <p:cNvSpPr>
            <a:spLocks noChangeArrowheads="1"/>
          </p:cNvSpPr>
          <p:nvPr/>
        </p:nvSpPr>
        <p:spPr bwMode="auto">
          <a:xfrm>
            <a:off x="796314" y="3146475"/>
            <a:ext cx="7060753" cy="33855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defTabSz="914400" eaLnBrk="0" fontAlgn="base" hangingPunct="0">
              <a:spcBef>
                <a:spcPct val="0"/>
              </a:spcBef>
              <a:spcAft>
                <a:spcPct val="0"/>
              </a:spcAft>
              <a:buFontTx/>
              <a:buNone/>
            </a:pPr>
            <a:r>
              <a:rPr lang="en-US" altLang="en-US" sz="1400" dirty="0">
                <a:latin typeface="Times New Roman" panose="02020603050405020304" pitchFamily="18" charset="0"/>
                <a:cs typeface="Times New Roman" panose="02020603050405020304" pitchFamily="18" charset="0"/>
              </a:rPr>
              <a:t>🧾 </a:t>
            </a:r>
            <a:r>
              <a:rPr lang="en-US" altLang="en-US" sz="1400" b="1" dirty="0">
                <a:latin typeface="Times New Roman" panose="02020603050405020304" pitchFamily="18" charset="0"/>
                <a:cs typeface="Times New Roman" panose="02020603050405020304" pitchFamily="18" charset="0"/>
              </a:rPr>
              <a:t>Explanation</a:t>
            </a:r>
            <a:r>
              <a:rPr lang="en-US" altLang="en-US" sz="1400" dirty="0">
                <a:latin typeface="Times New Roman" panose="02020603050405020304" pitchFamily="18" charset="0"/>
                <a:cs typeface="Times New Roman" panose="02020603050405020304" pitchFamily="18" charset="0"/>
              </a:rPr>
              <a:t>: This SQL query identifies the districts with the lowest recorded rainfall in the month of October.</a:t>
            </a:r>
          </a:p>
          <a:p>
            <a:pPr defTabSz="914400" eaLnBrk="0" fontAlgn="base" hangingPunct="0">
              <a:spcBef>
                <a:spcPct val="0"/>
              </a:spcBef>
              <a:spcAft>
                <a:spcPct val="0"/>
              </a:spcAft>
              <a:buFontTx/>
              <a:buChar char="•"/>
            </a:pPr>
            <a:r>
              <a:rPr lang="en-US" altLang="en-US" sz="1400" dirty="0">
                <a:latin typeface="Times New Roman" panose="02020603050405020304" pitchFamily="18" charset="0"/>
                <a:cs typeface="Times New Roman" panose="02020603050405020304" pitchFamily="18" charset="0"/>
              </a:rPr>
              <a:t>It selects the DISTRICT and the minimum rainfall in October using the MIN(OCT) function, aliasing it as LOWEST_RAINFALL_OCT. </a:t>
            </a:r>
          </a:p>
          <a:p>
            <a:pPr defTabSz="914400" eaLnBrk="0" fontAlgn="base" hangingPunct="0">
              <a:spcBef>
                <a:spcPct val="0"/>
              </a:spcBef>
              <a:spcAft>
                <a:spcPct val="0"/>
              </a:spcAft>
              <a:buFontTx/>
              <a:buChar char="•"/>
            </a:pPr>
            <a:r>
              <a:rPr lang="en-US" altLang="en-US" sz="1400" dirty="0">
                <a:latin typeface="Times New Roman" panose="02020603050405020304" pitchFamily="18" charset="0"/>
                <a:cs typeface="Times New Roman" panose="02020603050405020304" pitchFamily="18" charset="0"/>
              </a:rPr>
              <a:t>The data is retrieved from the RAINFALL_DATA table. </a:t>
            </a:r>
          </a:p>
          <a:p>
            <a:pPr defTabSz="914400" eaLnBrk="0" fontAlgn="base" hangingPunct="0">
              <a:spcBef>
                <a:spcPct val="0"/>
              </a:spcBef>
              <a:spcAft>
                <a:spcPct val="0"/>
              </a:spcAft>
              <a:buFontTx/>
              <a:buChar char="•"/>
            </a:pPr>
            <a:r>
              <a:rPr lang="en-US" altLang="en-US" sz="1400" dirty="0">
                <a:latin typeface="Times New Roman" panose="02020603050405020304" pitchFamily="18" charset="0"/>
                <a:cs typeface="Times New Roman" panose="02020603050405020304" pitchFamily="18" charset="0"/>
              </a:rPr>
              <a:t>The GROUP BY DISTRICT clause groups the rows by district, so the MIN(OCT) function finds the lowest rainfall recorded in October for each district across all available years. </a:t>
            </a:r>
          </a:p>
          <a:p>
            <a:pPr defTabSz="914400" eaLnBrk="0" fontAlgn="base" hangingPunct="0">
              <a:spcBef>
                <a:spcPct val="0"/>
              </a:spcBef>
              <a:spcAft>
                <a:spcPct val="0"/>
              </a:spcAft>
              <a:buFontTx/>
              <a:buChar char="•"/>
            </a:pPr>
            <a:r>
              <a:rPr lang="en-US" altLang="en-US" sz="1400" dirty="0">
                <a:latin typeface="Times New Roman" panose="02020603050405020304" pitchFamily="18" charset="0"/>
                <a:cs typeface="Times New Roman" panose="02020603050405020304" pitchFamily="18" charset="0"/>
              </a:rPr>
              <a:t>The ORDER BY LOWEST_RAINFALL_OCT clause sorts the results in ascending order based on the lowest October rainfall, placing the districts with the least rainfall in October at the top. </a:t>
            </a:r>
          </a:p>
          <a:p>
            <a:pPr defTabSz="914400" eaLnBrk="0" fontAlgn="base" hangingPunct="0">
              <a:spcBef>
                <a:spcPct val="0"/>
              </a:spcBef>
              <a:spcAft>
                <a:spcPct val="0"/>
              </a:spcAft>
              <a:buFontTx/>
              <a:buNone/>
            </a:pPr>
            <a:r>
              <a:rPr lang="en-US" altLang="en-US" sz="1400" dirty="0">
                <a:latin typeface="Times New Roman" panose="02020603050405020304" pitchFamily="18" charset="0"/>
                <a:cs typeface="Times New Roman" panose="02020603050405020304" pitchFamily="18" charset="0"/>
              </a:rPr>
              <a:t>✅ </a:t>
            </a:r>
            <a:r>
              <a:rPr lang="en-US" altLang="en-US" sz="1400" b="1" dirty="0">
                <a:latin typeface="Times New Roman" panose="02020603050405020304" pitchFamily="18" charset="0"/>
                <a:cs typeface="Times New Roman" panose="02020603050405020304" pitchFamily="18" charset="0"/>
              </a:rPr>
              <a:t>Result</a:t>
            </a:r>
            <a:r>
              <a:rPr lang="en-US" altLang="en-US" sz="1400" dirty="0">
                <a:latin typeface="Times New Roman" panose="02020603050405020304" pitchFamily="18" charset="0"/>
                <a:cs typeface="Times New Roman" panose="02020603050405020304" pitchFamily="18" charset="0"/>
              </a:rPr>
              <a:t> </a:t>
            </a:r>
            <a:r>
              <a:rPr lang="en-US" altLang="en-US" sz="1400" b="1" dirty="0">
                <a:latin typeface="Times New Roman" panose="02020603050405020304" pitchFamily="18" charset="0"/>
                <a:cs typeface="Times New Roman" panose="02020603050405020304" pitchFamily="18" charset="0"/>
              </a:rPr>
              <a:t>Highlight</a:t>
            </a:r>
            <a:r>
              <a:rPr lang="en-US" altLang="en-US" sz="1400" dirty="0">
                <a:latin typeface="Times New Roman" panose="02020603050405020304" pitchFamily="18" charset="0"/>
                <a:cs typeface="Times New Roman" panose="02020603050405020304" pitchFamily="18" charset="0"/>
              </a:rPr>
              <a:t> (Top 3 districts with the lowest rainfall in October):</a:t>
            </a:r>
          </a:p>
          <a:p>
            <a:pPr defTabSz="914400" eaLnBrk="0" fontAlgn="base" hangingPunct="0">
              <a:spcBef>
                <a:spcPct val="0"/>
              </a:spcBef>
              <a:spcAft>
                <a:spcPct val="0"/>
              </a:spcAft>
              <a:buFontTx/>
              <a:buChar char="•"/>
            </a:pPr>
            <a:r>
              <a:rPr lang="en-US" altLang="en-US" sz="1400" dirty="0">
                <a:latin typeface="Times New Roman" panose="02020603050405020304" pitchFamily="18" charset="0"/>
                <a:cs typeface="Times New Roman" panose="02020603050405020304" pitchFamily="18" charset="0"/>
              </a:rPr>
              <a:t>SRI GANGANAGA: 3.1 mm </a:t>
            </a:r>
          </a:p>
          <a:p>
            <a:pPr defTabSz="914400" eaLnBrk="0" fontAlgn="base" hangingPunct="0">
              <a:spcBef>
                <a:spcPct val="0"/>
              </a:spcBef>
              <a:spcAft>
                <a:spcPct val="0"/>
              </a:spcAft>
              <a:buFontTx/>
              <a:buChar char="•"/>
            </a:pPr>
            <a:r>
              <a:rPr lang="en-US" altLang="en-US" sz="1400" dirty="0">
                <a:latin typeface="Times New Roman" panose="02020603050405020304" pitchFamily="18" charset="0"/>
                <a:cs typeface="Times New Roman" panose="02020603050405020304" pitchFamily="18" charset="0"/>
              </a:rPr>
              <a:t>JAISALMER: 3.1 mm </a:t>
            </a:r>
          </a:p>
          <a:p>
            <a:pPr defTabSz="914400" eaLnBrk="0" fontAlgn="base" hangingPunct="0">
              <a:spcBef>
                <a:spcPct val="0"/>
              </a:spcBef>
              <a:spcAft>
                <a:spcPct val="0"/>
              </a:spcAft>
              <a:buFontTx/>
              <a:buChar char="•"/>
            </a:pPr>
            <a:r>
              <a:rPr lang="en-US" altLang="en-US" sz="1400" dirty="0">
                <a:latin typeface="Times New Roman" panose="02020603050405020304" pitchFamily="18" charset="0"/>
                <a:cs typeface="Times New Roman" panose="02020603050405020304" pitchFamily="18" charset="0"/>
              </a:rPr>
              <a:t>HANUMANGARH: 3.4 mm</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3" name="Audio 2">
            <a:hlinkClick r:id="" action="ppaction://media"/>
            <a:extLst>
              <a:ext uri="{FF2B5EF4-FFF2-40B4-BE49-F238E27FC236}">
                <a16:creationId xmlns:a16="http://schemas.microsoft.com/office/drawing/2014/main" id="{20057E07-E323-5D98-F528-D43268F13313}"/>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1383209435"/>
      </p:ext>
    </p:extLst>
  </p:cSld>
  <p:clrMapOvr>
    <a:masterClrMapping/>
  </p:clrMapOvr>
  <mc:AlternateContent xmlns:mc="http://schemas.openxmlformats.org/markup-compatibility/2006">
    <mc:Choice xmlns:p14="http://schemas.microsoft.com/office/powerpoint/2010/main" Requires="p14">
      <p:transition spd="slow" p14:dur="2000" advTm="15027"/>
    </mc:Choice>
    <mc:Fallback>
      <p:transition spd="slow" advTm="1502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F08FF-71E8-D252-1A26-6FDA21D910C9}"/>
              </a:ext>
            </a:extLst>
          </p:cNvPr>
          <p:cNvSpPr>
            <a:spLocks noGrp="1"/>
          </p:cNvSpPr>
          <p:nvPr>
            <p:ph type="title"/>
          </p:nvPr>
        </p:nvSpPr>
        <p:spPr/>
        <p:txBody>
          <a:bodyPr/>
          <a:lstStyle/>
          <a:p>
            <a:r>
              <a:rPr lang="en-IN" sz="1800" b="1" dirty="0">
                <a:solidFill>
                  <a:srgbClr val="000000"/>
                </a:solidFill>
                <a:latin typeface="Calibri" panose="020F0502020204030204" pitchFamily="34" charset="0"/>
                <a:cs typeface="Times New Roman" panose="02020603050405020304" pitchFamily="18" charset="0"/>
              </a:rPr>
              <a:t>10.Top 5 driest districts (lowest ANNUAL rainfall):</a:t>
            </a:r>
            <a:br>
              <a:rPr lang="en-US" sz="1800" b="1" dirty="0">
                <a:solidFill>
                  <a:srgbClr val="000000"/>
                </a:solidFill>
                <a:latin typeface="Calibri" panose="020F0502020204030204" pitchFamily="34" charset="0"/>
                <a:cs typeface="Times New Roman" panose="02020603050405020304" pitchFamily="18" charset="0"/>
              </a:rPr>
            </a:br>
            <a:endParaRPr lang="en-US" sz="1800" b="1" dirty="0">
              <a:solidFill>
                <a:srgbClr val="000000"/>
              </a:solidFill>
              <a:latin typeface="Calibri" panose="020F0502020204030204" pitchFamily="34" charset="0"/>
              <a:cs typeface="Times New Roman" panose="02020603050405020304" pitchFamily="18" charset="0"/>
            </a:endParaRPr>
          </a:p>
        </p:txBody>
      </p:sp>
      <p:pic>
        <p:nvPicPr>
          <p:cNvPr id="5" name="Content Placeholder 4">
            <a:extLst>
              <a:ext uri="{FF2B5EF4-FFF2-40B4-BE49-F238E27FC236}">
                <a16:creationId xmlns:a16="http://schemas.microsoft.com/office/drawing/2014/main" id="{1C2384CE-60B5-03CF-C56B-017F9FA65F68}"/>
              </a:ext>
            </a:extLst>
          </p:cNvPr>
          <p:cNvPicPr>
            <a:picLocks noGrp="1" noChangeAspect="1"/>
          </p:cNvPicPr>
          <p:nvPr>
            <p:ph idx="1"/>
          </p:nvPr>
        </p:nvPicPr>
        <p:blipFill>
          <a:blip r:embed="rId4"/>
          <a:stretch>
            <a:fillRect/>
          </a:stretch>
        </p:blipFill>
        <p:spPr>
          <a:xfrm>
            <a:off x="991571" y="1239573"/>
            <a:ext cx="5039428" cy="2038635"/>
          </a:xfrm>
        </p:spPr>
      </p:pic>
      <p:pic>
        <p:nvPicPr>
          <p:cNvPr id="7" name="Picture 6">
            <a:extLst>
              <a:ext uri="{FF2B5EF4-FFF2-40B4-BE49-F238E27FC236}">
                <a16:creationId xmlns:a16="http://schemas.microsoft.com/office/drawing/2014/main" id="{548DC03F-A17C-DCAF-A783-C38A7493C338}"/>
              </a:ext>
            </a:extLst>
          </p:cNvPr>
          <p:cNvPicPr>
            <a:picLocks noChangeAspect="1"/>
          </p:cNvPicPr>
          <p:nvPr/>
        </p:nvPicPr>
        <p:blipFill>
          <a:blip r:embed="rId5"/>
          <a:stretch>
            <a:fillRect/>
          </a:stretch>
        </p:blipFill>
        <p:spPr>
          <a:xfrm>
            <a:off x="7358347" y="1493741"/>
            <a:ext cx="3486637" cy="1381318"/>
          </a:xfrm>
          <a:prstGeom prst="rect">
            <a:avLst/>
          </a:prstGeom>
        </p:spPr>
      </p:pic>
      <p:sp>
        <p:nvSpPr>
          <p:cNvPr id="8" name="Rectangle 1">
            <a:extLst>
              <a:ext uri="{FF2B5EF4-FFF2-40B4-BE49-F238E27FC236}">
                <a16:creationId xmlns:a16="http://schemas.microsoft.com/office/drawing/2014/main" id="{3C78A2D7-F669-0679-D2D6-B645B9B08F95}"/>
              </a:ext>
            </a:extLst>
          </p:cNvPr>
          <p:cNvSpPr>
            <a:spLocks noChangeArrowheads="1"/>
          </p:cNvSpPr>
          <p:nvPr/>
        </p:nvSpPr>
        <p:spPr bwMode="auto">
          <a:xfrm>
            <a:off x="677333" y="3234830"/>
            <a:ext cx="10523095" cy="33855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defTabSz="914400" eaLnBrk="0" fontAlgn="base" hangingPunct="0">
              <a:spcBef>
                <a:spcPct val="0"/>
              </a:spcBef>
              <a:spcAft>
                <a:spcPct val="0"/>
              </a:spcAft>
              <a:buFontTx/>
              <a:buNone/>
            </a:pPr>
            <a:r>
              <a:rPr lang="en-US" altLang="en-US" sz="1400" dirty="0">
                <a:latin typeface="Times New Roman" panose="02020603050405020304" pitchFamily="18" charset="0"/>
                <a:cs typeface="Times New Roman" panose="02020603050405020304" pitchFamily="18" charset="0"/>
              </a:rPr>
              <a:t>🧾 </a:t>
            </a:r>
            <a:r>
              <a:rPr lang="en-US" altLang="en-US" sz="1400" b="1" dirty="0">
                <a:latin typeface="Times New Roman" panose="02020603050405020304" pitchFamily="18" charset="0"/>
                <a:cs typeface="Times New Roman" panose="02020603050405020304" pitchFamily="18" charset="0"/>
              </a:rPr>
              <a:t>Explanation</a:t>
            </a:r>
            <a:r>
              <a:rPr lang="en-US" altLang="en-US" sz="1400" dirty="0">
                <a:latin typeface="Times New Roman" panose="02020603050405020304" pitchFamily="18" charset="0"/>
                <a:cs typeface="Times New Roman" panose="02020603050405020304" pitchFamily="18" charset="0"/>
              </a:rPr>
              <a:t>: This SQL query identifies the top 5 driest districts based on their lowest recorded annual rainfall.</a:t>
            </a:r>
          </a:p>
          <a:p>
            <a:pPr defTabSz="914400" eaLnBrk="0" fontAlgn="base" hangingPunct="0">
              <a:spcBef>
                <a:spcPct val="0"/>
              </a:spcBef>
              <a:spcAft>
                <a:spcPct val="0"/>
              </a:spcAft>
              <a:buFontTx/>
              <a:buChar char="•"/>
            </a:pPr>
            <a:r>
              <a:rPr lang="en-US" altLang="en-US" sz="1400" dirty="0">
                <a:latin typeface="Times New Roman" panose="02020603050405020304" pitchFamily="18" charset="0"/>
                <a:cs typeface="Times New Roman" panose="02020603050405020304" pitchFamily="18" charset="0"/>
              </a:rPr>
              <a:t>It selects the DISTRICT and the minimum annual rainfall using the MIN(ANNUAL) function, aliasing it as LOWEST_ANNUAL_RAINFALL. </a:t>
            </a:r>
          </a:p>
          <a:p>
            <a:pPr defTabSz="914400" eaLnBrk="0" fontAlgn="base" hangingPunct="0">
              <a:spcBef>
                <a:spcPct val="0"/>
              </a:spcBef>
              <a:spcAft>
                <a:spcPct val="0"/>
              </a:spcAft>
              <a:buFontTx/>
              <a:buChar char="•"/>
            </a:pPr>
            <a:r>
              <a:rPr lang="en-US" altLang="en-US" sz="1400" dirty="0">
                <a:latin typeface="Times New Roman" panose="02020603050405020304" pitchFamily="18" charset="0"/>
                <a:cs typeface="Times New Roman" panose="02020603050405020304" pitchFamily="18" charset="0"/>
              </a:rPr>
              <a:t>The data is retrieved from the RAINFALL_DATA table. </a:t>
            </a:r>
          </a:p>
          <a:p>
            <a:pPr defTabSz="914400" eaLnBrk="0" fontAlgn="base" hangingPunct="0">
              <a:spcBef>
                <a:spcPct val="0"/>
              </a:spcBef>
              <a:spcAft>
                <a:spcPct val="0"/>
              </a:spcAft>
              <a:buFontTx/>
              <a:buChar char="•"/>
            </a:pPr>
            <a:r>
              <a:rPr lang="en-US" altLang="en-US" sz="1400" dirty="0">
                <a:latin typeface="Times New Roman" panose="02020603050405020304" pitchFamily="18" charset="0"/>
                <a:cs typeface="Times New Roman" panose="02020603050405020304" pitchFamily="18" charset="0"/>
              </a:rPr>
              <a:t>The GROUP BY DISTRICT clause groups the rows by district, so the MIN(ANNUAL) function finds the lowest annual rainfall recorded for each district across all available years. </a:t>
            </a:r>
          </a:p>
          <a:p>
            <a:pPr defTabSz="914400" eaLnBrk="0" fontAlgn="base" hangingPunct="0">
              <a:spcBef>
                <a:spcPct val="0"/>
              </a:spcBef>
              <a:spcAft>
                <a:spcPct val="0"/>
              </a:spcAft>
              <a:buFontTx/>
              <a:buChar char="•"/>
            </a:pPr>
            <a:r>
              <a:rPr lang="en-US" altLang="en-US" sz="1400" dirty="0">
                <a:latin typeface="Times New Roman" panose="02020603050405020304" pitchFamily="18" charset="0"/>
                <a:cs typeface="Times New Roman" panose="02020603050405020304" pitchFamily="18" charset="0"/>
              </a:rPr>
              <a:t>The ORDER BY MIN(ANNUAL) clause sorts the results in ascending order based on the lowest annual rainfall, placing the driest districts at the top. </a:t>
            </a:r>
          </a:p>
          <a:p>
            <a:pPr defTabSz="914400" eaLnBrk="0" fontAlgn="base" hangingPunct="0">
              <a:spcBef>
                <a:spcPct val="0"/>
              </a:spcBef>
              <a:spcAft>
                <a:spcPct val="0"/>
              </a:spcAft>
              <a:buFontTx/>
              <a:buChar char="•"/>
            </a:pPr>
            <a:r>
              <a:rPr lang="en-US" altLang="en-US" sz="1400" dirty="0">
                <a:latin typeface="Times New Roman" panose="02020603050405020304" pitchFamily="18" charset="0"/>
                <a:cs typeface="Times New Roman" panose="02020603050405020304" pitchFamily="18" charset="0"/>
              </a:rPr>
              <a:t>The LIMIT 5 clause restricts the output to the first 5 rows, effectively showing the top 5 driest districts. </a:t>
            </a:r>
          </a:p>
          <a:p>
            <a:pPr defTabSz="914400" eaLnBrk="0" fontAlgn="base" hangingPunct="0">
              <a:spcBef>
                <a:spcPct val="0"/>
              </a:spcBef>
              <a:spcAft>
                <a:spcPct val="0"/>
              </a:spcAft>
              <a:buFontTx/>
              <a:buNone/>
            </a:pPr>
            <a:r>
              <a:rPr lang="en-US" altLang="en-US" sz="1400" dirty="0">
                <a:latin typeface="Times New Roman" panose="02020603050405020304" pitchFamily="18" charset="0"/>
                <a:cs typeface="Times New Roman" panose="02020603050405020304" pitchFamily="18" charset="0"/>
              </a:rPr>
              <a:t>✅ </a:t>
            </a:r>
            <a:r>
              <a:rPr lang="en-US" altLang="en-US" sz="1400" b="1" dirty="0">
                <a:latin typeface="Times New Roman" panose="02020603050405020304" pitchFamily="18" charset="0"/>
                <a:cs typeface="Times New Roman" panose="02020603050405020304" pitchFamily="18" charset="0"/>
              </a:rPr>
              <a:t>Result</a:t>
            </a:r>
            <a:r>
              <a:rPr lang="en-US" altLang="en-US" sz="1400" dirty="0">
                <a:latin typeface="Times New Roman" panose="02020603050405020304" pitchFamily="18" charset="0"/>
                <a:cs typeface="Times New Roman" panose="02020603050405020304" pitchFamily="18" charset="0"/>
              </a:rPr>
              <a:t> </a:t>
            </a:r>
            <a:r>
              <a:rPr lang="en-US" altLang="en-US" sz="1400" b="1" dirty="0">
                <a:latin typeface="Times New Roman" panose="02020603050405020304" pitchFamily="18" charset="0"/>
                <a:cs typeface="Times New Roman" panose="02020603050405020304" pitchFamily="18" charset="0"/>
              </a:rPr>
              <a:t>Highlight</a:t>
            </a:r>
            <a:r>
              <a:rPr lang="en-US" altLang="en-US" sz="1400" dirty="0">
                <a:latin typeface="Times New Roman" panose="02020603050405020304" pitchFamily="18" charset="0"/>
                <a:cs typeface="Times New Roman" panose="02020603050405020304" pitchFamily="18" charset="0"/>
              </a:rPr>
              <a:t>: The top 5 driest districts with their lowest recorded annual rainfall are:</a:t>
            </a:r>
          </a:p>
          <a:p>
            <a:pPr defTabSz="914400" eaLnBrk="0" fontAlgn="base" hangingPunct="0">
              <a:spcBef>
                <a:spcPct val="0"/>
              </a:spcBef>
              <a:spcAft>
                <a:spcPct val="0"/>
              </a:spcAft>
              <a:buFontTx/>
              <a:buChar char="•"/>
            </a:pPr>
            <a:r>
              <a:rPr lang="en-US" altLang="en-US" sz="1400" dirty="0">
                <a:latin typeface="Times New Roman" panose="02020603050405020304" pitchFamily="18" charset="0"/>
                <a:cs typeface="Times New Roman" panose="02020603050405020304" pitchFamily="18" charset="0"/>
              </a:rPr>
              <a:t>LADAKH (LEH): 94.6 mm </a:t>
            </a:r>
          </a:p>
          <a:p>
            <a:pPr defTabSz="914400" eaLnBrk="0" fontAlgn="base" hangingPunct="0">
              <a:spcBef>
                <a:spcPct val="0"/>
              </a:spcBef>
              <a:spcAft>
                <a:spcPct val="0"/>
              </a:spcAft>
              <a:buFontTx/>
              <a:buChar char="•"/>
            </a:pPr>
            <a:r>
              <a:rPr lang="en-US" altLang="en-US" sz="1400" dirty="0">
                <a:latin typeface="Times New Roman" panose="02020603050405020304" pitchFamily="18" charset="0"/>
                <a:cs typeface="Times New Roman" panose="02020603050405020304" pitchFamily="18" charset="0"/>
              </a:rPr>
              <a:t>JAISALMER: 181.2 mm </a:t>
            </a:r>
          </a:p>
          <a:p>
            <a:pPr defTabSz="914400" eaLnBrk="0" fontAlgn="base" hangingPunct="0">
              <a:spcBef>
                <a:spcPct val="0"/>
              </a:spcBef>
              <a:spcAft>
                <a:spcPct val="0"/>
              </a:spcAft>
              <a:buFontTx/>
              <a:buChar char="•"/>
            </a:pPr>
            <a:r>
              <a:rPr lang="en-US" altLang="en-US" sz="1400" dirty="0">
                <a:latin typeface="Times New Roman" panose="02020603050405020304" pitchFamily="18" charset="0"/>
                <a:cs typeface="Times New Roman" panose="02020603050405020304" pitchFamily="18" charset="0"/>
              </a:rPr>
              <a:t>KARGIL: 223.3 mm </a:t>
            </a:r>
          </a:p>
          <a:p>
            <a:pPr defTabSz="914400" eaLnBrk="0" fontAlgn="base" hangingPunct="0">
              <a:spcBef>
                <a:spcPct val="0"/>
              </a:spcBef>
              <a:spcAft>
                <a:spcPct val="0"/>
              </a:spcAft>
              <a:buFontTx/>
              <a:buChar char="•"/>
            </a:pPr>
            <a:r>
              <a:rPr lang="en-US" altLang="en-US" sz="1400" dirty="0">
                <a:latin typeface="Times New Roman" panose="02020603050405020304" pitchFamily="18" charset="0"/>
                <a:cs typeface="Times New Roman" panose="02020603050405020304" pitchFamily="18" charset="0"/>
              </a:rPr>
              <a:t>SRI GANGANAGA: 252.9 mm </a:t>
            </a:r>
          </a:p>
          <a:p>
            <a:pPr defTabSz="914400" eaLnBrk="0" fontAlgn="base" hangingPunct="0">
              <a:spcBef>
                <a:spcPct val="0"/>
              </a:spcBef>
              <a:spcAft>
                <a:spcPct val="0"/>
              </a:spcAft>
              <a:buFontTx/>
              <a:buChar char="•"/>
            </a:pPr>
            <a:r>
              <a:rPr lang="en-US" altLang="en-US" sz="1400" dirty="0">
                <a:latin typeface="Times New Roman" panose="02020603050405020304" pitchFamily="18" charset="0"/>
                <a:cs typeface="Times New Roman" panose="02020603050405020304" pitchFamily="18" charset="0"/>
              </a:rPr>
              <a:t>BARMER: 268.6 mm</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3" name="Audio 2">
            <a:hlinkClick r:id="" action="ppaction://media"/>
            <a:extLst>
              <a:ext uri="{FF2B5EF4-FFF2-40B4-BE49-F238E27FC236}">
                <a16:creationId xmlns:a16="http://schemas.microsoft.com/office/drawing/2014/main" id="{E49F0463-EF63-CEF1-DF92-3A8FE208B292}"/>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873854562"/>
      </p:ext>
    </p:extLst>
  </p:cSld>
  <p:clrMapOvr>
    <a:masterClrMapping/>
  </p:clrMapOvr>
  <mc:AlternateContent xmlns:mc="http://schemas.openxmlformats.org/markup-compatibility/2006">
    <mc:Choice xmlns:p14="http://schemas.microsoft.com/office/powerpoint/2010/main" Requires="p14">
      <p:transition spd="slow" p14:dur="2000" advTm="10454"/>
    </mc:Choice>
    <mc:Fallback>
      <p:transition spd="slow" advTm="1045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DAD977-5FDA-B5EA-E67E-B149C0BBBFD8}"/>
              </a:ext>
            </a:extLst>
          </p:cNvPr>
          <p:cNvSpPr>
            <a:spLocks noGrp="1"/>
          </p:cNvSpPr>
          <p:nvPr>
            <p:ph type="title"/>
          </p:nvPr>
        </p:nvSpPr>
        <p:spPr/>
        <p:txBody>
          <a:bodyPr/>
          <a:lstStyle/>
          <a:p>
            <a:r>
              <a:rPr lang="en-IN" sz="1800" b="1" dirty="0">
                <a:solidFill>
                  <a:srgbClr val="000000"/>
                </a:solidFill>
                <a:latin typeface="Calibri" panose="020F0502020204030204" pitchFamily="34" charset="0"/>
                <a:cs typeface="Times New Roman" panose="02020603050405020304" pitchFamily="18" charset="0"/>
              </a:rPr>
              <a:t>11.Districts where Jan-Feb rainfall is greater than Oct-Dec:</a:t>
            </a:r>
            <a:br>
              <a:rPr lang="en-US" sz="1800" b="1" dirty="0">
                <a:solidFill>
                  <a:srgbClr val="000000"/>
                </a:solidFill>
                <a:latin typeface="Calibri" panose="020F0502020204030204" pitchFamily="34" charset="0"/>
                <a:cs typeface="Times New Roman" panose="02020603050405020304" pitchFamily="18" charset="0"/>
              </a:rPr>
            </a:br>
            <a:endParaRPr lang="en-US" sz="1800" b="1" dirty="0">
              <a:solidFill>
                <a:srgbClr val="000000"/>
              </a:solidFill>
              <a:latin typeface="Calibri" panose="020F0502020204030204" pitchFamily="34" charset="0"/>
              <a:cs typeface="Times New Roman" panose="02020603050405020304" pitchFamily="18" charset="0"/>
            </a:endParaRPr>
          </a:p>
        </p:txBody>
      </p:sp>
      <p:pic>
        <p:nvPicPr>
          <p:cNvPr id="5" name="Content Placeholder 4">
            <a:extLst>
              <a:ext uri="{FF2B5EF4-FFF2-40B4-BE49-F238E27FC236}">
                <a16:creationId xmlns:a16="http://schemas.microsoft.com/office/drawing/2014/main" id="{1C4EBBF4-9526-EFDC-027C-FE039E9399B6}"/>
              </a:ext>
            </a:extLst>
          </p:cNvPr>
          <p:cNvPicPr>
            <a:picLocks noGrp="1" noChangeAspect="1"/>
          </p:cNvPicPr>
          <p:nvPr>
            <p:ph idx="1"/>
          </p:nvPr>
        </p:nvPicPr>
        <p:blipFill>
          <a:blip r:embed="rId4"/>
          <a:stretch>
            <a:fillRect/>
          </a:stretch>
        </p:blipFill>
        <p:spPr>
          <a:xfrm>
            <a:off x="1049102" y="968076"/>
            <a:ext cx="5877745" cy="1476581"/>
          </a:xfrm>
        </p:spPr>
      </p:pic>
      <p:pic>
        <p:nvPicPr>
          <p:cNvPr id="7" name="Picture 6">
            <a:extLst>
              <a:ext uri="{FF2B5EF4-FFF2-40B4-BE49-F238E27FC236}">
                <a16:creationId xmlns:a16="http://schemas.microsoft.com/office/drawing/2014/main" id="{4FE08C24-01A7-8ABB-A04B-F87EA2DD958C}"/>
              </a:ext>
            </a:extLst>
          </p:cNvPr>
          <p:cNvPicPr>
            <a:picLocks noChangeAspect="1"/>
          </p:cNvPicPr>
          <p:nvPr/>
        </p:nvPicPr>
        <p:blipFill>
          <a:blip r:embed="rId5"/>
          <a:stretch>
            <a:fillRect/>
          </a:stretch>
        </p:blipFill>
        <p:spPr>
          <a:xfrm>
            <a:off x="8799776" y="537759"/>
            <a:ext cx="3029373" cy="5782482"/>
          </a:xfrm>
          <a:prstGeom prst="rect">
            <a:avLst/>
          </a:prstGeom>
        </p:spPr>
      </p:pic>
      <p:sp>
        <p:nvSpPr>
          <p:cNvPr id="8" name="Rectangle 1">
            <a:extLst>
              <a:ext uri="{FF2B5EF4-FFF2-40B4-BE49-F238E27FC236}">
                <a16:creationId xmlns:a16="http://schemas.microsoft.com/office/drawing/2014/main" id="{91B326E9-6F08-56D3-4EE9-471BF4C6F703}"/>
              </a:ext>
            </a:extLst>
          </p:cNvPr>
          <p:cNvSpPr>
            <a:spLocks noChangeArrowheads="1"/>
          </p:cNvSpPr>
          <p:nvPr/>
        </p:nvSpPr>
        <p:spPr bwMode="auto">
          <a:xfrm>
            <a:off x="677334" y="2539122"/>
            <a:ext cx="8268258" cy="40318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defTabSz="914400" eaLnBrk="0" fontAlgn="base" hangingPunct="0">
              <a:spcBef>
                <a:spcPct val="0"/>
              </a:spcBef>
              <a:spcAft>
                <a:spcPct val="0"/>
              </a:spcAft>
              <a:buFontTx/>
              <a:buNone/>
            </a:pPr>
            <a:r>
              <a:rPr lang="en-US" altLang="en-US" sz="1400" dirty="0">
                <a:latin typeface="Times New Roman" panose="02020603050405020304" pitchFamily="18" charset="0"/>
                <a:cs typeface="Times New Roman" panose="02020603050405020304" pitchFamily="18" charset="0"/>
              </a:rPr>
              <a:t>🧾 </a:t>
            </a:r>
            <a:r>
              <a:rPr lang="en-US" altLang="en-US" sz="1400" b="1" dirty="0">
                <a:latin typeface="Times New Roman" panose="02020603050405020304" pitchFamily="18" charset="0"/>
                <a:cs typeface="Times New Roman" panose="02020603050405020304" pitchFamily="18" charset="0"/>
              </a:rPr>
              <a:t>Explanation</a:t>
            </a:r>
            <a:r>
              <a:rPr lang="en-US" altLang="en-US" sz="1400" dirty="0">
                <a:latin typeface="Times New Roman" panose="02020603050405020304" pitchFamily="18" charset="0"/>
                <a:cs typeface="Times New Roman" panose="02020603050405020304" pitchFamily="18" charset="0"/>
              </a:rPr>
              <a:t>: This SQL query identifies the districts where the total rainfall in January and February is greater than the total rainfall in October and December.</a:t>
            </a:r>
          </a:p>
          <a:p>
            <a:pPr defTabSz="914400" eaLnBrk="0" fontAlgn="base" hangingPunct="0">
              <a:spcBef>
                <a:spcPct val="0"/>
              </a:spcBef>
              <a:spcAft>
                <a:spcPct val="0"/>
              </a:spcAft>
              <a:buFontTx/>
              <a:buChar char="•"/>
            </a:pPr>
            <a:r>
              <a:rPr lang="en-US" altLang="en-US" sz="1400" dirty="0">
                <a:latin typeface="Times New Roman" panose="02020603050405020304" pitchFamily="18" charset="0"/>
                <a:cs typeface="Times New Roman" panose="02020603050405020304" pitchFamily="18" charset="0"/>
              </a:rPr>
              <a:t>It selects the DISTRICT and calculates the difference between the sum of rainfall in January and February and the sum of rainfall in October and December. </a:t>
            </a:r>
          </a:p>
          <a:p>
            <a:pPr defTabSz="914400" eaLnBrk="0" fontAlgn="base" hangingPunct="0">
              <a:spcBef>
                <a:spcPct val="0"/>
              </a:spcBef>
              <a:spcAft>
                <a:spcPct val="0"/>
              </a:spcAft>
              <a:buFontTx/>
              <a:buChar char="•"/>
            </a:pPr>
            <a:r>
              <a:rPr lang="en-US" altLang="en-US" sz="1400" dirty="0">
                <a:latin typeface="Times New Roman" panose="02020603050405020304" pitchFamily="18" charset="0"/>
                <a:cs typeface="Times New Roman" panose="02020603050405020304" pitchFamily="18" charset="0"/>
              </a:rPr>
              <a:t>(JAN - FEB) subtracts the February rainfall from the January rainfall. </a:t>
            </a:r>
          </a:p>
          <a:p>
            <a:pPr defTabSz="914400" eaLnBrk="0" fontAlgn="base" hangingPunct="0">
              <a:spcBef>
                <a:spcPct val="0"/>
              </a:spcBef>
              <a:spcAft>
                <a:spcPct val="0"/>
              </a:spcAft>
              <a:buFontTx/>
              <a:buChar char="•"/>
            </a:pPr>
            <a:r>
              <a:rPr lang="en-US" altLang="en-US" sz="1400" dirty="0">
                <a:latin typeface="Times New Roman" panose="02020603050405020304" pitchFamily="18" charset="0"/>
                <a:cs typeface="Times New Roman" panose="02020603050405020304" pitchFamily="18" charset="0"/>
              </a:rPr>
              <a:t>(OCT - 'DEC') subtracts the December rainfall from the October rainfall. Note that 'DEC' is treated as a column name here. The WHERE clause then compares these differences. </a:t>
            </a:r>
          </a:p>
          <a:p>
            <a:pPr defTabSz="914400" eaLnBrk="0" fontAlgn="base" hangingPunct="0">
              <a:spcBef>
                <a:spcPct val="0"/>
              </a:spcBef>
              <a:spcAft>
                <a:spcPct val="0"/>
              </a:spcAft>
              <a:buFontTx/>
              <a:buChar char="•"/>
            </a:pPr>
            <a:r>
              <a:rPr lang="en-US" altLang="en-US" sz="1400" dirty="0">
                <a:latin typeface="Times New Roman" panose="02020603050405020304" pitchFamily="18" charset="0"/>
                <a:cs typeface="Times New Roman" panose="02020603050405020304" pitchFamily="18" charset="0"/>
              </a:rPr>
              <a:t>The result of ROUND(JAN + FEB - (OCT + 'DEC'), 2) calculates the difference between the total Jan-Feb rainfall and the total Oct-Dec rainfall and rounds it to two decimal places. This is aliased as GREATEST_RAINFALL. A positive value in this column indicates that Jan-Feb rainfall was greater. </a:t>
            </a:r>
          </a:p>
          <a:p>
            <a:pPr defTabSz="914400" eaLnBrk="0" fontAlgn="base" hangingPunct="0">
              <a:spcBef>
                <a:spcPct val="0"/>
              </a:spcBef>
              <a:spcAft>
                <a:spcPct val="0"/>
              </a:spcAft>
              <a:buFontTx/>
              <a:buChar char="•"/>
            </a:pPr>
            <a:r>
              <a:rPr lang="en-US" altLang="en-US" sz="1400" dirty="0">
                <a:latin typeface="Times New Roman" panose="02020603050405020304" pitchFamily="18" charset="0"/>
                <a:cs typeface="Times New Roman" panose="02020603050405020304" pitchFamily="18" charset="0"/>
              </a:rPr>
              <a:t>The WHERE JAN + FEB &gt; (OCT + 'DEC') clause filters the results to show only those districts where the sum of January and February rainfall is strictly greater than the sum of October and December rainfall. </a:t>
            </a:r>
          </a:p>
          <a:p>
            <a:pPr defTabSz="914400" eaLnBrk="0" fontAlgn="base" hangingPunct="0">
              <a:spcBef>
                <a:spcPct val="0"/>
              </a:spcBef>
              <a:spcAft>
                <a:spcPct val="0"/>
              </a:spcAft>
              <a:buFontTx/>
              <a:buNone/>
            </a:pPr>
            <a:r>
              <a:rPr lang="en-US" altLang="en-US" sz="1400" dirty="0">
                <a:latin typeface="Times New Roman" panose="02020603050405020304" pitchFamily="18" charset="0"/>
                <a:cs typeface="Times New Roman" panose="02020603050405020304" pitchFamily="18" charset="0"/>
              </a:rPr>
              <a:t>✅ </a:t>
            </a:r>
            <a:r>
              <a:rPr lang="en-US" altLang="en-US" sz="1400" b="1" dirty="0">
                <a:latin typeface="Times New Roman" panose="02020603050405020304" pitchFamily="18" charset="0"/>
                <a:cs typeface="Times New Roman" panose="02020603050405020304" pitchFamily="18" charset="0"/>
              </a:rPr>
              <a:t>Result</a:t>
            </a:r>
            <a:r>
              <a:rPr lang="en-US" altLang="en-US" sz="1400" dirty="0">
                <a:latin typeface="Times New Roman" panose="02020603050405020304" pitchFamily="18" charset="0"/>
                <a:cs typeface="Times New Roman" panose="02020603050405020304" pitchFamily="18" charset="0"/>
              </a:rPr>
              <a:t> </a:t>
            </a:r>
            <a:r>
              <a:rPr lang="en-US" altLang="en-US" sz="1400" b="1" dirty="0">
                <a:latin typeface="Times New Roman" panose="02020603050405020304" pitchFamily="18" charset="0"/>
                <a:cs typeface="Times New Roman" panose="02020603050405020304" pitchFamily="18" charset="0"/>
              </a:rPr>
              <a:t>Highlight</a:t>
            </a:r>
            <a:r>
              <a:rPr lang="en-US" altLang="en-US" sz="1400" dirty="0">
                <a:latin typeface="Times New Roman" panose="02020603050405020304" pitchFamily="18" charset="0"/>
                <a:cs typeface="Times New Roman" panose="02020603050405020304" pitchFamily="18" charset="0"/>
              </a:rPr>
              <a:t> (Districts where Jan-Feb rainfall is greater than Oct-Dec rainfall):</a:t>
            </a:r>
          </a:p>
          <a:p>
            <a:pPr defTabSz="914400" eaLnBrk="0" fontAlgn="base" hangingPunct="0">
              <a:spcBef>
                <a:spcPct val="0"/>
              </a:spcBef>
              <a:spcAft>
                <a:spcPct val="0"/>
              </a:spcAft>
              <a:buFontTx/>
              <a:buChar char="•"/>
            </a:pPr>
            <a:r>
              <a:rPr lang="en-US" altLang="en-US" sz="1400" dirty="0">
                <a:latin typeface="Times New Roman" panose="02020603050405020304" pitchFamily="18" charset="0"/>
                <a:cs typeface="Times New Roman" panose="02020603050405020304" pitchFamily="18" charset="0"/>
              </a:rPr>
              <a:t>NICOBAR: 49.40 </a:t>
            </a:r>
          </a:p>
          <a:p>
            <a:pPr defTabSz="914400" eaLnBrk="0" fontAlgn="base" hangingPunct="0">
              <a:spcBef>
                <a:spcPct val="0"/>
              </a:spcBef>
              <a:spcAft>
                <a:spcPct val="0"/>
              </a:spcAft>
              <a:buFontTx/>
              <a:buChar char="•"/>
            </a:pPr>
            <a:r>
              <a:rPr lang="en-US" altLang="en-US" sz="1400" dirty="0">
                <a:latin typeface="Times New Roman" panose="02020603050405020304" pitchFamily="18" charset="0"/>
                <a:cs typeface="Times New Roman" panose="02020603050405020304" pitchFamily="18" charset="0"/>
              </a:rPr>
              <a:t>SOUTH ANDAMAN: 17.70 </a:t>
            </a:r>
          </a:p>
          <a:p>
            <a:pPr defTabSz="914400" eaLnBrk="0" fontAlgn="base" hangingPunct="0">
              <a:spcBef>
                <a:spcPct val="0"/>
              </a:spcBef>
              <a:spcAft>
                <a:spcPct val="0"/>
              </a:spcAft>
              <a:buFontTx/>
              <a:buChar char="•"/>
            </a:pPr>
            <a:r>
              <a:rPr lang="en-US" altLang="en-US" sz="1400" dirty="0">
                <a:latin typeface="Times New Roman" panose="02020603050405020304" pitchFamily="18" charset="0"/>
                <a:cs typeface="Times New Roman" panose="02020603050405020304" pitchFamily="18" charset="0"/>
              </a:rPr>
              <a:t>N &amp; M ANDAMAN: 16.80 </a:t>
            </a:r>
          </a:p>
          <a:p>
            <a:pPr defTabSz="914400" eaLnBrk="0" fontAlgn="base" hangingPunct="0">
              <a:spcBef>
                <a:spcPct val="0"/>
              </a:spcBef>
              <a:spcAft>
                <a:spcPct val="0"/>
              </a:spcAft>
              <a:buFontTx/>
              <a:buChar char="•"/>
            </a:pPr>
            <a:r>
              <a:rPr lang="en-US" altLang="en-US" sz="1400" dirty="0">
                <a:latin typeface="Times New Roman" panose="02020603050405020304" pitchFamily="18" charset="0"/>
                <a:cs typeface="Times New Roman" panose="02020603050405020304" pitchFamily="18" charset="0"/>
              </a:rPr>
              <a:t>KURLUNG KUMEY: 12.70</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3" name="Audio 2">
            <a:hlinkClick r:id="" action="ppaction://media"/>
            <a:extLst>
              <a:ext uri="{FF2B5EF4-FFF2-40B4-BE49-F238E27FC236}">
                <a16:creationId xmlns:a16="http://schemas.microsoft.com/office/drawing/2014/main" id="{6B2F2B93-6D88-0F2D-3A06-C100ED1B3375}"/>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3112876524"/>
      </p:ext>
    </p:extLst>
  </p:cSld>
  <p:clrMapOvr>
    <a:masterClrMapping/>
  </p:clrMapOvr>
  <mc:AlternateContent xmlns:mc="http://schemas.openxmlformats.org/markup-compatibility/2006">
    <mc:Choice xmlns:p14="http://schemas.microsoft.com/office/powerpoint/2010/main" Requires="p14">
      <p:transition spd="slow" p14:dur="2000" advTm="13864"/>
    </mc:Choice>
    <mc:Fallback>
      <p:transition spd="slow" advTm="1386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8A117E-8D2D-1705-6DFB-87980F6B32F8}"/>
              </a:ext>
            </a:extLst>
          </p:cNvPr>
          <p:cNvSpPr>
            <a:spLocks noGrp="1"/>
          </p:cNvSpPr>
          <p:nvPr>
            <p:ph type="title"/>
          </p:nvPr>
        </p:nvSpPr>
        <p:spPr/>
        <p:txBody>
          <a:bodyPr/>
          <a:lstStyle/>
          <a:p>
            <a:r>
              <a:rPr lang="en-IN" sz="1800" b="1" dirty="0">
                <a:solidFill>
                  <a:srgbClr val="000000"/>
                </a:solidFill>
                <a:latin typeface="Calibri" panose="020F0502020204030204" pitchFamily="34" charset="0"/>
                <a:cs typeface="Times New Roman" panose="02020603050405020304" pitchFamily="18" charset="0"/>
              </a:rPr>
              <a:t>12.State-wise average monthly rainfall for March:</a:t>
            </a:r>
            <a:br>
              <a:rPr lang="en-US" sz="1800" b="1" dirty="0">
                <a:solidFill>
                  <a:srgbClr val="000000"/>
                </a:solidFill>
                <a:latin typeface="Calibri" panose="020F0502020204030204" pitchFamily="34" charset="0"/>
                <a:cs typeface="Times New Roman" panose="02020603050405020304" pitchFamily="18" charset="0"/>
              </a:rPr>
            </a:br>
            <a:endParaRPr lang="en-US" sz="1800" b="1" dirty="0">
              <a:solidFill>
                <a:srgbClr val="000000"/>
              </a:solidFill>
              <a:latin typeface="Calibri" panose="020F0502020204030204" pitchFamily="34" charset="0"/>
              <a:cs typeface="Times New Roman" panose="02020603050405020304" pitchFamily="18" charset="0"/>
            </a:endParaRPr>
          </a:p>
        </p:txBody>
      </p:sp>
      <p:pic>
        <p:nvPicPr>
          <p:cNvPr id="5" name="Content Placeholder 4">
            <a:extLst>
              <a:ext uri="{FF2B5EF4-FFF2-40B4-BE49-F238E27FC236}">
                <a16:creationId xmlns:a16="http://schemas.microsoft.com/office/drawing/2014/main" id="{4101B6FD-49D9-F650-F6A6-62352DA2734C}"/>
              </a:ext>
            </a:extLst>
          </p:cNvPr>
          <p:cNvPicPr>
            <a:picLocks noGrp="1" noChangeAspect="1"/>
          </p:cNvPicPr>
          <p:nvPr>
            <p:ph idx="1"/>
          </p:nvPr>
        </p:nvPicPr>
        <p:blipFill>
          <a:blip r:embed="rId4"/>
          <a:stretch>
            <a:fillRect/>
          </a:stretch>
        </p:blipFill>
        <p:spPr>
          <a:xfrm>
            <a:off x="962006" y="1270000"/>
            <a:ext cx="5496692" cy="1590897"/>
          </a:xfrm>
        </p:spPr>
      </p:pic>
      <p:pic>
        <p:nvPicPr>
          <p:cNvPr id="7" name="Picture 6">
            <a:extLst>
              <a:ext uri="{FF2B5EF4-FFF2-40B4-BE49-F238E27FC236}">
                <a16:creationId xmlns:a16="http://schemas.microsoft.com/office/drawing/2014/main" id="{2DAF7146-79EB-64C2-27D0-505CF664F5B1}"/>
              </a:ext>
            </a:extLst>
          </p:cNvPr>
          <p:cNvPicPr>
            <a:picLocks noChangeAspect="1"/>
          </p:cNvPicPr>
          <p:nvPr/>
        </p:nvPicPr>
        <p:blipFill>
          <a:blip r:embed="rId5"/>
          <a:stretch>
            <a:fillRect/>
          </a:stretch>
        </p:blipFill>
        <p:spPr>
          <a:xfrm>
            <a:off x="7841412" y="704076"/>
            <a:ext cx="4191585" cy="5544324"/>
          </a:xfrm>
          <a:prstGeom prst="rect">
            <a:avLst/>
          </a:prstGeom>
        </p:spPr>
      </p:pic>
      <p:sp>
        <p:nvSpPr>
          <p:cNvPr id="8" name="Rectangle 1">
            <a:extLst>
              <a:ext uri="{FF2B5EF4-FFF2-40B4-BE49-F238E27FC236}">
                <a16:creationId xmlns:a16="http://schemas.microsoft.com/office/drawing/2014/main" id="{1B98BE6D-63E4-8657-B649-AB9DCFDDD2A6}"/>
              </a:ext>
            </a:extLst>
          </p:cNvPr>
          <p:cNvSpPr>
            <a:spLocks noChangeArrowheads="1"/>
          </p:cNvSpPr>
          <p:nvPr/>
        </p:nvSpPr>
        <p:spPr bwMode="auto">
          <a:xfrm>
            <a:off x="763598" y="2748536"/>
            <a:ext cx="6879406" cy="36009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defTabSz="914400" eaLnBrk="0" fontAlgn="base" hangingPunct="0">
              <a:spcBef>
                <a:spcPct val="0"/>
              </a:spcBef>
              <a:spcAft>
                <a:spcPct val="0"/>
              </a:spcAft>
              <a:buFontTx/>
              <a:buNone/>
            </a:pPr>
            <a:r>
              <a:rPr lang="en-US" altLang="en-US" sz="1400" dirty="0">
                <a:latin typeface="Times New Roman" panose="02020603050405020304" pitchFamily="18" charset="0"/>
                <a:cs typeface="Times New Roman" panose="02020603050405020304" pitchFamily="18" charset="0"/>
              </a:rPr>
              <a:t>🧾 </a:t>
            </a:r>
            <a:r>
              <a:rPr lang="en-US" altLang="en-US" sz="1400" b="1" dirty="0">
                <a:latin typeface="Times New Roman" panose="02020603050405020304" pitchFamily="18" charset="0"/>
                <a:cs typeface="Times New Roman" panose="02020603050405020304" pitchFamily="18" charset="0"/>
              </a:rPr>
              <a:t>Explanation</a:t>
            </a:r>
            <a:r>
              <a:rPr lang="en-US" altLang="en-US" sz="1400" dirty="0">
                <a:latin typeface="Times New Roman" panose="02020603050405020304" pitchFamily="18" charset="0"/>
                <a:cs typeface="Times New Roman" panose="02020603050405020304" pitchFamily="18" charset="0"/>
              </a:rPr>
              <a:t>: This SQL query calculates the average monthly rainfall for March for each state.</a:t>
            </a:r>
          </a:p>
          <a:p>
            <a:pPr defTabSz="914400" eaLnBrk="0" fontAlgn="base" hangingPunct="0">
              <a:spcBef>
                <a:spcPct val="0"/>
              </a:spcBef>
              <a:spcAft>
                <a:spcPct val="0"/>
              </a:spcAft>
              <a:buFontTx/>
              <a:buChar char="•"/>
            </a:pPr>
            <a:r>
              <a:rPr lang="en-US" altLang="en-US" sz="1400" dirty="0">
                <a:latin typeface="Times New Roman" panose="02020603050405020304" pitchFamily="18" charset="0"/>
                <a:cs typeface="Times New Roman" panose="02020603050405020304" pitchFamily="18" charset="0"/>
              </a:rPr>
              <a:t>It selects the STATE_UT_NAME and calculates the average rainfall in March (MAR) using the AVG() function. </a:t>
            </a:r>
          </a:p>
          <a:p>
            <a:pPr defTabSz="914400" eaLnBrk="0" fontAlgn="base" hangingPunct="0">
              <a:spcBef>
                <a:spcPct val="0"/>
              </a:spcBef>
              <a:spcAft>
                <a:spcPct val="0"/>
              </a:spcAft>
              <a:buFontTx/>
              <a:buChar char="•"/>
            </a:pPr>
            <a:r>
              <a:rPr lang="en-US" altLang="en-US" sz="1400" dirty="0">
                <a:latin typeface="Times New Roman" panose="02020603050405020304" pitchFamily="18" charset="0"/>
                <a:cs typeface="Times New Roman" panose="02020603050405020304" pitchFamily="18" charset="0"/>
              </a:rPr>
              <a:t>The ROUND(AVG(MAR), 2) function rounds the calculated average rainfall to two decimal places for better presentation. </a:t>
            </a:r>
          </a:p>
          <a:p>
            <a:pPr defTabSz="914400" eaLnBrk="0" fontAlgn="base" hangingPunct="0">
              <a:spcBef>
                <a:spcPct val="0"/>
              </a:spcBef>
              <a:spcAft>
                <a:spcPct val="0"/>
              </a:spcAft>
              <a:buFontTx/>
              <a:buChar char="•"/>
            </a:pPr>
            <a:r>
              <a:rPr lang="en-US" altLang="en-US" sz="1400" dirty="0">
                <a:latin typeface="Times New Roman" panose="02020603050405020304" pitchFamily="18" charset="0"/>
                <a:cs typeface="Times New Roman" panose="02020603050405020304" pitchFamily="18" charset="0"/>
              </a:rPr>
              <a:t>The result is aliased as AVG_MONTHLY_RAINFALL. </a:t>
            </a:r>
          </a:p>
          <a:p>
            <a:pPr defTabSz="914400" eaLnBrk="0" fontAlgn="base" hangingPunct="0">
              <a:spcBef>
                <a:spcPct val="0"/>
              </a:spcBef>
              <a:spcAft>
                <a:spcPct val="0"/>
              </a:spcAft>
              <a:buFontTx/>
              <a:buChar char="•"/>
            </a:pPr>
            <a:r>
              <a:rPr lang="en-US" altLang="en-US" sz="1400" dirty="0">
                <a:latin typeface="Times New Roman" panose="02020603050405020304" pitchFamily="18" charset="0"/>
                <a:cs typeface="Times New Roman" panose="02020603050405020304" pitchFamily="18" charset="0"/>
              </a:rPr>
              <a:t>The FROM RAINFALL_DATA clause specifies that the data is being retrieved from the RAINFALL_DATA table. </a:t>
            </a:r>
          </a:p>
          <a:p>
            <a:pPr defTabSz="914400" eaLnBrk="0" fontAlgn="base" hangingPunct="0">
              <a:spcBef>
                <a:spcPct val="0"/>
              </a:spcBef>
              <a:spcAft>
                <a:spcPct val="0"/>
              </a:spcAft>
              <a:buFontTx/>
              <a:buChar char="•"/>
            </a:pPr>
            <a:r>
              <a:rPr lang="en-US" altLang="en-US" sz="1400" dirty="0">
                <a:latin typeface="Times New Roman" panose="02020603050405020304" pitchFamily="18" charset="0"/>
                <a:cs typeface="Times New Roman" panose="02020603050405020304" pitchFamily="18" charset="0"/>
              </a:rPr>
              <a:t>The GROUP BY STATE_UT_NAME clause groups the rows by state, so the AVG(MAR) function calculates the average March rainfall for all districts within each state. </a:t>
            </a:r>
          </a:p>
          <a:p>
            <a:pPr defTabSz="914400" eaLnBrk="0" fontAlgn="base" hangingPunct="0">
              <a:spcBef>
                <a:spcPct val="0"/>
              </a:spcBef>
              <a:spcAft>
                <a:spcPct val="0"/>
              </a:spcAft>
              <a:buFontTx/>
              <a:buNone/>
            </a:pPr>
            <a:r>
              <a:rPr lang="en-US" altLang="en-US" sz="1400" dirty="0">
                <a:latin typeface="Times New Roman" panose="02020603050405020304" pitchFamily="18" charset="0"/>
                <a:cs typeface="Times New Roman" panose="02020603050405020304" pitchFamily="18" charset="0"/>
              </a:rPr>
              <a:t>✅ </a:t>
            </a:r>
            <a:r>
              <a:rPr lang="en-US" altLang="en-US" sz="1400" b="1" dirty="0">
                <a:latin typeface="Times New Roman" panose="02020603050405020304" pitchFamily="18" charset="0"/>
                <a:cs typeface="Times New Roman" panose="02020603050405020304" pitchFamily="18" charset="0"/>
              </a:rPr>
              <a:t>Result</a:t>
            </a:r>
            <a:r>
              <a:rPr lang="en-US" altLang="en-US" sz="1400" dirty="0">
                <a:latin typeface="Times New Roman" panose="02020603050405020304" pitchFamily="18" charset="0"/>
                <a:cs typeface="Times New Roman" panose="02020603050405020304" pitchFamily="18" charset="0"/>
              </a:rPr>
              <a:t> </a:t>
            </a:r>
            <a:r>
              <a:rPr lang="en-US" altLang="en-US" sz="1400" b="1" dirty="0">
                <a:latin typeface="Times New Roman" panose="02020603050405020304" pitchFamily="18" charset="0"/>
                <a:cs typeface="Times New Roman" panose="02020603050405020304" pitchFamily="18" charset="0"/>
              </a:rPr>
              <a:t>Highlight</a:t>
            </a:r>
            <a:r>
              <a:rPr lang="en-US" altLang="en-US" sz="1400" dirty="0">
                <a:latin typeface="Times New Roman" panose="02020603050405020304" pitchFamily="18" charset="0"/>
                <a:cs typeface="Times New Roman" panose="02020603050405020304" pitchFamily="18" charset="0"/>
              </a:rPr>
              <a:t> (Top 3 states with the highest average monthly rainfall in March):</a:t>
            </a:r>
          </a:p>
          <a:p>
            <a:pPr defTabSz="914400" eaLnBrk="0" fontAlgn="base" hangingPunct="0">
              <a:spcBef>
                <a:spcPct val="0"/>
              </a:spcBef>
              <a:spcAft>
                <a:spcPct val="0"/>
              </a:spcAft>
              <a:buFontTx/>
              <a:buChar char="•"/>
            </a:pPr>
            <a:r>
              <a:rPr lang="en-US" altLang="en-US" sz="1400" dirty="0">
                <a:latin typeface="Times New Roman" panose="02020603050405020304" pitchFamily="18" charset="0"/>
                <a:cs typeface="Times New Roman" panose="02020603050405020304" pitchFamily="18" charset="0"/>
              </a:rPr>
              <a:t>Arunachal Pradesh: 165.02 mm </a:t>
            </a:r>
          </a:p>
          <a:p>
            <a:pPr defTabSz="914400" eaLnBrk="0" fontAlgn="base" hangingPunct="0">
              <a:spcBef>
                <a:spcPct val="0"/>
              </a:spcBef>
              <a:spcAft>
                <a:spcPct val="0"/>
              </a:spcAft>
              <a:buFontTx/>
              <a:buChar char="•"/>
            </a:pPr>
            <a:r>
              <a:rPr lang="en-US" altLang="en-US" sz="1400" dirty="0">
                <a:latin typeface="Times New Roman" panose="02020603050405020304" pitchFamily="18" charset="0"/>
                <a:cs typeface="Times New Roman" panose="02020603050405020304" pitchFamily="18" charset="0"/>
              </a:rPr>
              <a:t>Jammu and Kashmir: 119.99 mm </a:t>
            </a:r>
          </a:p>
          <a:p>
            <a:pPr defTabSz="914400" eaLnBrk="0" fontAlgn="base" hangingPunct="0">
              <a:spcBef>
                <a:spcPct val="0"/>
              </a:spcBef>
              <a:spcAft>
                <a:spcPct val="0"/>
              </a:spcAft>
              <a:buFontTx/>
              <a:buChar char="•"/>
            </a:pPr>
            <a:r>
              <a:rPr lang="en-US" altLang="en-US" sz="1400" dirty="0">
                <a:latin typeface="Times New Roman" panose="02020603050405020304" pitchFamily="18" charset="0"/>
                <a:cs typeface="Times New Roman" panose="02020603050405020304" pitchFamily="18" charset="0"/>
              </a:rPr>
              <a:t>Sikkim: 130.60 mm</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3" name="Audio 2">
            <a:hlinkClick r:id="" action="ppaction://media"/>
            <a:extLst>
              <a:ext uri="{FF2B5EF4-FFF2-40B4-BE49-F238E27FC236}">
                <a16:creationId xmlns:a16="http://schemas.microsoft.com/office/drawing/2014/main" id="{032FEA0F-D1E3-125A-4E14-502DEB65FEDD}"/>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678474205"/>
      </p:ext>
    </p:extLst>
  </p:cSld>
  <p:clrMapOvr>
    <a:masterClrMapping/>
  </p:clrMapOvr>
  <mc:AlternateContent xmlns:mc="http://schemas.openxmlformats.org/markup-compatibility/2006">
    <mc:Choice xmlns:p14="http://schemas.microsoft.com/office/powerpoint/2010/main" Requires="p14">
      <p:transition spd="slow" p14:dur="2000" advTm="17392"/>
    </mc:Choice>
    <mc:Fallback>
      <p:transition spd="slow" advTm="173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708514-5653-CB4F-18A1-6C1DFD90221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148EBD8-B071-DABF-5F78-A238D68985DB}"/>
              </a:ext>
            </a:extLst>
          </p:cNvPr>
          <p:cNvSpPr>
            <a:spLocks noGrp="1"/>
          </p:cNvSpPr>
          <p:nvPr>
            <p:ph type="title"/>
          </p:nvPr>
        </p:nvSpPr>
        <p:spPr/>
        <p:txBody>
          <a:bodyPr/>
          <a:lstStyle/>
          <a:p>
            <a:r>
              <a:rPr lang="en-IN" sz="1800" b="1" dirty="0">
                <a:solidFill>
                  <a:srgbClr val="000000"/>
                </a:solidFill>
                <a:latin typeface="Calibri" panose="020F0502020204030204" pitchFamily="34" charset="0"/>
                <a:cs typeface="Times New Roman" panose="02020603050405020304" pitchFamily="18" charset="0"/>
              </a:rPr>
              <a:t>13.Districts where August rainfall is less than May:</a:t>
            </a:r>
            <a:br>
              <a:rPr lang="en-US" sz="1800" b="1" dirty="0">
                <a:solidFill>
                  <a:srgbClr val="000000"/>
                </a:solidFill>
                <a:latin typeface="Calibri" panose="020F0502020204030204" pitchFamily="34" charset="0"/>
                <a:cs typeface="Times New Roman" panose="02020603050405020304" pitchFamily="18" charset="0"/>
              </a:rPr>
            </a:br>
            <a:endParaRPr lang="en-US" sz="1800" b="1" dirty="0">
              <a:solidFill>
                <a:srgbClr val="000000"/>
              </a:solidFill>
              <a:latin typeface="Calibri" panose="020F0502020204030204" pitchFamily="34" charset="0"/>
              <a:cs typeface="Times New Roman" panose="02020603050405020304" pitchFamily="18" charset="0"/>
            </a:endParaRPr>
          </a:p>
        </p:txBody>
      </p:sp>
      <p:pic>
        <p:nvPicPr>
          <p:cNvPr id="5" name="Content Placeholder 4">
            <a:extLst>
              <a:ext uri="{FF2B5EF4-FFF2-40B4-BE49-F238E27FC236}">
                <a16:creationId xmlns:a16="http://schemas.microsoft.com/office/drawing/2014/main" id="{42145E4E-464A-BD9A-8BAD-5D9A1778CEBD}"/>
              </a:ext>
            </a:extLst>
          </p:cNvPr>
          <p:cNvPicPr>
            <a:picLocks noGrp="1" noChangeAspect="1"/>
          </p:cNvPicPr>
          <p:nvPr>
            <p:ph idx="1"/>
          </p:nvPr>
        </p:nvPicPr>
        <p:blipFill>
          <a:blip r:embed="rId4"/>
          <a:stretch>
            <a:fillRect/>
          </a:stretch>
        </p:blipFill>
        <p:spPr>
          <a:xfrm>
            <a:off x="770821" y="1270000"/>
            <a:ext cx="5001323" cy="1714739"/>
          </a:xfrm>
        </p:spPr>
      </p:pic>
      <p:pic>
        <p:nvPicPr>
          <p:cNvPr id="7" name="Picture 6">
            <a:extLst>
              <a:ext uri="{FF2B5EF4-FFF2-40B4-BE49-F238E27FC236}">
                <a16:creationId xmlns:a16="http://schemas.microsoft.com/office/drawing/2014/main" id="{695B1188-B1A2-3BD0-2589-2A05A249BB45}"/>
              </a:ext>
            </a:extLst>
          </p:cNvPr>
          <p:cNvPicPr>
            <a:picLocks noChangeAspect="1"/>
          </p:cNvPicPr>
          <p:nvPr/>
        </p:nvPicPr>
        <p:blipFill>
          <a:blip r:embed="rId5"/>
          <a:stretch>
            <a:fillRect/>
          </a:stretch>
        </p:blipFill>
        <p:spPr>
          <a:xfrm>
            <a:off x="8915754" y="704076"/>
            <a:ext cx="2505425" cy="5544324"/>
          </a:xfrm>
          <a:prstGeom prst="rect">
            <a:avLst/>
          </a:prstGeom>
        </p:spPr>
      </p:pic>
      <p:sp>
        <p:nvSpPr>
          <p:cNvPr id="8" name="Rectangle 1">
            <a:extLst>
              <a:ext uri="{FF2B5EF4-FFF2-40B4-BE49-F238E27FC236}">
                <a16:creationId xmlns:a16="http://schemas.microsoft.com/office/drawing/2014/main" id="{E2FE57A1-ECD7-5470-464D-B742CE224086}"/>
              </a:ext>
            </a:extLst>
          </p:cNvPr>
          <p:cNvSpPr>
            <a:spLocks noChangeArrowheads="1"/>
          </p:cNvSpPr>
          <p:nvPr/>
        </p:nvSpPr>
        <p:spPr bwMode="auto">
          <a:xfrm>
            <a:off x="770821" y="3181459"/>
            <a:ext cx="7676493" cy="18158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defTabSz="914400" eaLnBrk="0" fontAlgn="base" hangingPunct="0">
              <a:spcBef>
                <a:spcPct val="0"/>
              </a:spcBef>
              <a:spcAft>
                <a:spcPct val="0"/>
              </a:spcAft>
              <a:buFontTx/>
              <a:buNone/>
            </a:pPr>
            <a:r>
              <a:rPr lang="en-US" altLang="en-US" sz="1400" dirty="0">
                <a:latin typeface="Times New Roman" panose="02020603050405020304" pitchFamily="18" charset="0"/>
                <a:cs typeface="Times New Roman" panose="02020603050405020304" pitchFamily="18" charset="0"/>
              </a:rPr>
              <a:t>🧾 </a:t>
            </a:r>
            <a:r>
              <a:rPr lang="en-US" altLang="en-US" sz="1400" b="1" dirty="0">
                <a:latin typeface="Times New Roman" panose="02020603050405020304" pitchFamily="18" charset="0"/>
                <a:cs typeface="Times New Roman" panose="02020603050405020304" pitchFamily="18" charset="0"/>
              </a:rPr>
              <a:t>Explanation</a:t>
            </a:r>
            <a:r>
              <a:rPr lang="en-US" altLang="en-US" sz="1400" dirty="0">
                <a:latin typeface="Times New Roman" panose="02020603050405020304" pitchFamily="18" charset="0"/>
                <a:cs typeface="Times New Roman" panose="02020603050405020304" pitchFamily="18" charset="0"/>
              </a:rPr>
              <a:t>: This SQL query identifies the districts where the rainfall in August is less than the rainfall in May.</a:t>
            </a:r>
          </a:p>
          <a:p>
            <a:pPr defTabSz="914400" eaLnBrk="0" fontAlgn="base" hangingPunct="0">
              <a:spcBef>
                <a:spcPct val="0"/>
              </a:spcBef>
              <a:spcAft>
                <a:spcPct val="0"/>
              </a:spcAft>
              <a:buFontTx/>
              <a:buChar char="•"/>
            </a:pPr>
            <a:r>
              <a:rPr lang="en-US" altLang="en-US" sz="1400" dirty="0">
                <a:latin typeface="Times New Roman" panose="02020603050405020304" pitchFamily="18" charset="0"/>
                <a:cs typeface="Times New Roman" panose="02020603050405020304" pitchFamily="18" charset="0"/>
              </a:rPr>
              <a:t>It selects the DISTRICT and the rainfall amount in AUG (August) from the RAINFALL_DATA table. </a:t>
            </a:r>
          </a:p>
          <a:p>
            <a:pPr defTabSz="914400" eaLnBrk="0" fontAlgn="base" hangingPunct="0">
              <a:spcBef>
                <a:spcPct val="0"/>
              </a:spcBef>
              <a:spcAft>
                <a:spcPct val="0"/>
              </a:spcAft>
              <a:buFontTx/>
              <a:buChar char="•"/>
            </a:pPr>
            <a:r>
              <a:rPr lang="en-US" altLang="en-US" sz="1400" dirty="0">
                <a:latin typeface="Times New Roman" panose="02020603050405020304" pitchFamily="18" charset="0"/>
                <a:cs typeface="Times New Roman" panose="02020603050405020304" pitchFamily="18" charset="0"/>
              </a:rPr>
              <a:t>The WHERE AUG &lt; MAY clause filters the results to include only those districts where the value in the AUG column is strictly less than the value in the MAY column. </a:t>
            </a:r>
          </a:p>
          <a:p>
            <a:pPr defTabSz="914400" eaLnBrk="0" fontAlgn="base" hangingPunct="0">
              <a:spcBef>
                <a:spcPct val="0"/>
              </a:spcBef>
              <a:spcAft>
                <a:spcPct val="0"/>
              </a:spcAft>
              <a:buFontTx/>
              <a:buNone/>
            </a:pPr>
            <a:r>
              <a:rPr lang="en-US" altLang="en-US" sz="1400" dirty="0">
                <a:latin typeface="Times New Roman" panose="02020603050405020304" pitchFamily="18" charset="0"/>
                <a:cs typeface="Times New Roman" panose="02020603050405020304" pitchFamily="18" charset="0"/>
              </a:rPr>
              <a:t>✅ </a:t>
            </a:r>
            <a:r>
              <a:rPr lang="en-US" altLang="en-US" sz="1400" b="1" dirty="0">
                <a:latin typeface="Times New Roman" panose="02020603050405020304" pitchFamily="18" charset="0"/>
                <a:cs typeface="Times New Roman" panose="02020603050405020304" pitchFamily="18" charset="0"/>
              </a:rPr>
              <a:t>Result</a:t>
            </a:r>
            <a:r>
              <a:rPr lang="en-US" altLang="en-US" sz="1400" dirty="0">
                <a:latin typeface="Times New Roman" panose="02020603050405020304" pitchFamily="18" charset="0"/>
                <a:cs typeface="Times New Roman" panose="02020603050405020304" pitchFamily="18" charset="0"/>
              </a:rPr>
              <a:t> </a:t>
            </a:r>
            <a:r>
              <a:rPr lang="en-US" altLang="en-US" sz="1400" b="1" dirty="0">
                <a:latin typeface="Times New Roman" panose="02020603050405020304" pitchFamily="18" charset="0"/>
                <a:cs typeface="Times New Roman" panose="02020603050405020304" pitchFamily="18" charset="0"/>
              </a:rPr>
              <a:t>Highlight</a:t>
            </a:r>
            <a:r>
              <a:rPr lang="en-US" altLang="en-US" sz="1400" dirty="0">
                <a:latin typeface="Times New Roman" panose="02020603050405020304" pitchFamily="18" charset="0"/>
                <a:cs typeface="Times New Roman" panose="02020603050405020304" pitchFamily="18" charset="0"/>
              </a:rPr>
              <a:t>: The districts where the rainfall in August is less than the rainfall in May are Anantnag, Baramulla, Badgam, Kupwara, Pulwama, Srinagar, Bandipore, </a:t>
            </a:r>
            <a:r>
              <a:rPr lang="en-US" altLang="en-US" sz="1400" dirty="0" err="1">
                <a:latin typeface="Times New Roman" panose="02020603050405020304" pitchFamily="18" charset="0"/>
                <a:cs typeface="Times New Roman" panose="02020603050405020304" pitchFamily="18" charset="0"/>
              </a:rPr>
              <a:t>Ganderwal</a:t>
            </a:r>
            <a:r>
              <a:rPr lang="en-US" altLang="en-US" sz="1400" dirty="0">
                <a:latin typeface="Times New Roman" panose="02020603050405020304" pitchFamily="18" charset="0"/>
                <a:cs typeface="Times New Roman" panose="02020603050405020304" pitchFamily="18" charset="0"/>
              </a:rPr>
              <a:t>, and </a:t>
            </a:r>
            <a:r>
              <a:rPr lang="en-US" altLang="en-US" sz="1400" dirty="0" err="1">
                <a:latin typeface="Times New Roman" panose="02020603050405020304" pitchFamily="18" charset="0"/>
                <a:cs typeface="Times New Roman" panose="02020603050405020304" pitchFamily="18" charset="0"/>
              </a:rPr>
              <a:t>Kulgam</a:t>
            </a:r>
            <a:r>
              <a:rPr lang="en-US" altLang="en-US" sz="1400" dirty="0">
                <a:latin typeface="Times New Roman" panose="02020603050405020304" pitchFamily="18" charset="0"/>
                <a:cs typeface="Times New Roman" panose="02020603050405020304" pitchFamily="18" charset="0"/>
              </a:rPr>
              <a:t>/(Ant).</a:t>
            </a:r>
          </a:p>
        </p:txBody>
      </p:sp>
      <p:pic>
        <p:nvPicPr>
          <p:cNvPr id="3" name="Audio 2">
            <a:hlinkClick r:id="" action="ppaction://media"/>
            <a:extLst>
              <a:ext uri="{FF2B5EF4-FFF2-40B4-BE49-F238E27FC236}">
                <a16:creationId xmlns:a16="http://schemas.microsoft.com/office/drawing/2014/main" id="{BF97D70F-91B6-79F0-8509-A76B03C5C39A}"/>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637669126"/>
      </p:ext>
    </p:extLst>
  </p:cSld>
  <p:clrMapOvr>
    <a:masterClrMapping/>
  </p:clrMapOvr>
  <mc:AlternateContent xmlns:mc="http://schemas.openxmlformats.org/markup-compatibility/2006">
    <mc:Choice xmlns:p14="http://schemas.microsoft.com/office/powerpoint/2010/main" Requires="p14">
      <p:transition spd="slow" p14:dur="2000" advTm="1669"/>
    </mc:Choice>
    <mc:Fallback>
      <p:transition spd="slow" advTm="166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FCE27D-03F7-4AE9-23C9-AF20B4E763D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D6E90B6-D4ED-F348-E36A-FCE93F14BD54}"/>
              </a:ext>
            </a:extLst>
          </p:cNvPr>
          <p:cNvSpPr>
            <a:spLocks noGrp="1"/>
          </p:cNvSpPr>
          <p:nvPr>
            <p:ph type="title"/>
          </p:nvPr>
        </p:nvSpPr>
        <p:spPr/>
        <p:txBody>
          <a:bodyPr/>
          <a:lstStyle/>
          <a:p>
            <a:r>
              <a:rPr lang="en-IN" sz="1800" b="1" dirty="0">
                <a:solidFill>
                  <a:srgbClr val="000000"/>
                </a:solidFill>
                <a:latin typeface="Calibri" panose="020F0502020204030204" pitchFamily="34" charset="0"/>
                <a:cs typeface="Times New Roman" panose="02020603050405020304" pitchFamily="18" charset="0"/>
              </a:rPr>
              <a:t>14.Total rainfall in monsoon season (Jun–Sep) for all India:</a:t>
            </a:r>
            <a:br>
              <a:rPr lang="en-US" sz="1800" b="1" dirty="0">
                <a:solidFill>
                  <a:srgbClr val="000000"/>
                </a:solidFill>
                <a:latin typeface="Calibri" panose="020F0502020204030204" pitchFamily="34" charset="0"/>
                <a:cs typeface="Times New Roman" panose="02020603050405020304" pitchFamily="18" charset="0"/>
              </a:rPr>
            </a:br>
            <a:endParaRPr lang="en-US" sz="1800" b="1" dirty="0">
              <a:solidFill>
                <a:srgbClr val="000000"/>
              </a:solidFill>
              <a:latin typeface="Calibri" panose="020F0502020204030204" pitchFamily="34" charset="0"/>
              <a:cs typeface="Times New Roman" panose="02020603050405020304" pitchFamily="18" charset="0"/>
            </a:endParaRPr>
          </a:p>
        </p:txBody>
      </p:sp>
      <p:pic>
        <p:nvPicPr>
          <p:cNvPr id="5" name="Content Placeholder 4">
            <a:extLst>
              <a:ext uri="{FF2B5EF4-FFF2-40B4-BE49-F238E27FC236}">
                <a16:creationId xmlns:a16="http://schemas.microsoft.com/office/drawing/2014/main" id="{0519D8DD-A8E3-6D45-7768-042CA0314F3F}"/>
              </a:ext>
            </a:extLst>
          </p:cNvPr>
          <p:cNvPicPr>
            <a:picLocks noGrp="1" noChangeAspect="1"/>
          </p:cNvPicPr>
          <p:nvPr>
            <p:ph idx="1"/>
          </p:nvPr>
        </p:nvPicPr>
        <p:blipFill>
          <a:blip r:embed="rId4"/>
          <a:stretch>
            <a:fillRect/>
          </a:stretch>
        </p:blipFill>
        <p:spPr>
          <a:xfrm>
            <a:off x="757463" y="1492189"/>
            <a:ext cx="5782482" cy="1305107"/>
          </a:xfrm>
        </p:spPr>
      </p:pic>
      <p:pic>
        <p:nvPicPr>
          <p:cNvPr id="7" name="Picture 6">
            <a:extLst>
              <a:ext uri="{FF2B5EF4-FFF2-40B4-BE49-F238E27FC236}">
                <a16:creationId xmlns:a16="http://schemas.microsoft.com/office/drawing/2014/main" id="{7C24012C-507A-6AC8-C41C-51F272D9AFD1}"/>
              </a:ext>
            </a:extLst>
          </p:cNvPr>
          <p:cNvPicPr>
            <a:picLocks noChangeAspect="1"/>
          </p:cNvPicPr>
          <p:nvPr/>
        </p:nvPicPr>
        <p:blipFill>
          <a:blip r:embed="rId5"/>
          <a:stretch>
            <a:fillRect/>
          </a:stretch>
        </p:blipFill>
        <p:spPr>
          <a:xfrm>
            <a:off x="8081771" y="1501715"/>
            <a:ext cx="2734057" cy="857370"/>
          </a:xfrm>
          <a:prstGeom prst="rect">
            <a:avLst/>
          </a:prstGeom>
        </p:spPr>
      </p:pic>
      <p:sp>
        <p:nvSpPr>
          <p:cNvPr id="8" name="Rectangle 1">
            <a:extLst>
              <a:ext uri="{FF2B5EF4-FFF2-40B4-BE49-F238E27FC236}">
                <a16:creationId xmlns:a16="http://schemas.microsoft.com/office/drawing/2014/main" id="{20BFF753-FC5D-CEBB-63ED-1E4E67283EDC}"/>
              </a:ext>
            </a:extLst>
          </p:cNvPr>
          <p:cNvSpPr>
            <a:spLocks noChangeArrowheads="1"/>
          </p:cNvSpPr>
          <p:nvPr/>
        </p:nvSpPr>
        <p:spPr bwMode="auto">
          <a:xfrm>
            <a:off x="757462" y="3226764"/>
            <a:ext cx="8875185"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R="0" lvl="0" indent="0" defTabSz="914400" eaLnBrk="0" fontAlgn="base" hangingPunct="0">
              <a:lnSpc>
                <a:spcPct val="100000"/>
              </a:lnSpc>
              <a:spcBef>
                <a:spcPct val="0"/>
              </a:spcBef>
              <a:spcAft>
                <a:spcPct val="0"/>
              </a:spcAft>
              <a:buClrTx/>
              <a:buSzTx/>
              <a:buFontTx/>
              <a:buNone/>
              <a:tabLst/>
            </a:pPr>
            <a:r>
              <a:rPr lang="en-US" altLang="en-US" sz="1400" dirty="0">
                <a:latin typeface="Times New Roman" panose="02020603050405020304" pitchFamily="18" charset="0"/>
                <a:cs typeface="Times New Roman" panose="02020603050405020304" pitchFamily="18" charset="0"/>
              </a:rPr>
              <a:t>🧾 </a:t>
            </a:r>
            <a:r>
              <a:rPr lang="en-US" altLang="en-US" sz="1400" b="1" dirty="0">
                <a:latin typeface="Times New Roman" panose="02020603050405020304" pitchFamily="18" charset="0"/>
                <a:cs typeface="Times New Roman" panose="02020603050405020304" pitchFamily="18" charset="0"/>
              </a:rPr>
              <a:t>Explanation</a:t>
            </a:r>
            <a:r>
              <a:rPr lang="en-US" altLang="en-US" sz="1400" dirty="0">
                <a:latin typeface="Times New Roman" panose="02020603050405020304" pitchFamily="18" charset="0"/>
                <a:cs typeface="Times New Roman" panose="02020603050405020304" pitchFamily="18" charset="0"/>
              </a:rPr>
              <a:t>: This SQL query calculates the total rainfall during the monsoon season (June to September) for all of India.</a:t>
            </a:r>
          </a:p>
          <a:p>
            <a:pPr marR="0" lvl="0" indent="0" defTabSz="914400" eaLnBrk="0" fontAlgn="base" hangingPunct="0">
              <a:lnSpc>
                <a:spcPct val="100000"/>
              </a:lnSpc>
              <a:spcBef>
                <a:spcPct val="0"/>
              </a:spcBef>
              <a:spcAft>
                <a:spcPct val="0"/>
              </a:spcAft>
              <a:buClrTx/>
              <a:buSzTx/>
              <a:buFontTx/>
              <a:buChar char="•"/>
              <a:tabLst/>
            </a:pPr>
            <a:r>
              <a:rPr lang="en-US" altLang="en-US" sz="1400" dirty="0">
                <a:latin typeface="Times New Roman" panose="02020603050405020304" pitchFamily="18" charset="0"/>
                <a:cs typeface="Times New Roman" panose="02020603050405020304" pitchFamily="18" charset="0"/>
              </a:rPr>
              <a:t>It selects the sum of the rainfall in June (JUN), July (JUL), August (AUG), and September (SEP). </a:t>
            </a:r>
          </a:p>
          <a:p>
            <a:pPr marR="0" lvl="0" indent="0" defTabSz="914400" eaLnBrk="0" fontAlgn="base" hangingPunct="0">
              <a:lnSpc>
                <a:spcPct val="100000"/>
              </a:lnSpc>
              <a:spcBef>
                <a:spcPct val="0"/>
              </a:spcBef>
              <a:spcAft>
                <a:spcPct val="0"/>
              </a:spcAft>
              <a:buClrTx/>
              <a:buSzTx/>
              <a:buFontTx/>
              <a:buChar char="•"/>
              <a:tabLst/>
            </a:pPr>
            <a:r>
              <a:rPr lang="en-US" altLang="en-US" sz="1400" dirty="0">
                <a:latin typeface="Times New Roman" panose="02020603050405020304" pitchFamily="18" charset="0"/>
                <a:cs typeface="Times New Roman" panose="02020603050405020304" pitchFamily="18" charset="0"/>
              </a:rPr>
              <a:t>The SUM() function adds up the rainfall values for these four months across all records in the RAINFALL_DATA table. Since there's no WHERE clause to filter by state, it aggregates the rainfall data for all districts across all states in India. </a:t>
            </a:r>
          </a:p>
          <a:p>
            <a:pPr marR="0" lvl="0" indent="0" defTabSz="914400" eaLnBrk="0" fontAlgn="base" hangingPunct="0">
              <a:lnSpc>
                <a:spcPct val="100000"/>
              </a:lnSpc>
              <a:spcBef>
                <a:spcPct val="0"/>
              </a:spcBef>
              <a:spcAft>
                <a:spcPct val="0"/>
              </a:spcAft>
              <a:buClrTx/>
              <a:buSzTx/>
              <a:buFontTx/>
              <a:buChar char="•"/>
              <a:tabLst/>
            </a:pPr>
            <a:r>
              <a:rPr lang="en-US" altLang="en-US" sz="1400" dirty="0">
                <a:latin typeface="Times New Roman" panose="02020603050405020304" pitchFamily="18" charset="0"/>
                <a:cs typeface="Times New Roman" panose="02020603050405020304" pitchFamily="18" charset="0"/>
              </a:rPr>
              <a:t>The result of this summation is aliased as JUN_SEP_TOTAL_RAINFALL. </a:t>
            </a:r>
          </a:p>
          <a:p>
            <a:pPr marR="0" lvl="0" indent="0" defTabSz="914400" eaLnBrk="0" fontAlgn="base" hangingPunct="0">
              <a:lnSpc>
                <a:spcPct val="100000"/>
              </a:lnSpc>
              <a:spcBef>
                <a:spcPct val="0"/>
              </a:spcBef>
              <a:spcAft>
                <a:spcPct val="0"/>
              </a:spcAft>
              <a:buClrTx/>
              <a:buSzTx/>
              <a:buFontTx/>
              <a:buChar char="•"/>
              <a:tabLst/>
            </a:pPr>
            <a:r>
              <a:rPr lang="en-US" altLang="en-US" sz="1400" dirty="0">
                <a:latin typeface="Times New Roman" panose="02020603050405020304" pitchFamily="18" charset="0"/>
                <a:cs typeface="Times New Roman" panose="02020603050405020304" pitchFamily="18" charset="0"/>
              </a:rPr>
              <a:t>The data is retrieved from the RAINFALL_DATA table. </a:t>
            </a:r>
          </a:p>
          <a:p>
            <a:pPr marR="0" lvl="0" indent="0" defTabSz="914400" eaLnBrk="0" fontAlgn="base" hangingPunct="0">
              <a:lnSpc>
                <a:spcPct val="100000"/>
              </a:lnSpc>
              <a:spcBef>
                <a:spcPct val="0"/>
              </a:spcBef>
              <a:spcAft>
                <a:spcPct val="0"/>
              </a:spcAft>
              <a:buClrTx/>
              <a:buSzTx/>
              <a:buFontTx/>
              <a:buNone/>
              <a:tabLst/>
            </a:pPr>
            <a:r>
              <a:rPr lang="en-US" altLang="en-US" sz="1400" dirty="0">
                <a:latin typeface="Times New Roman" panose="02020603050405020304" pitchFamily="18" charset="0"/>
                <a:cs typeface="Times New Roman" panose="02020603050405020304" pitchFamily="18" charset="0"/>
              </a:rPr>
              <a:t>✅ </a:t>
            </a:r>
            <a:r>
              <a:rPr lang="en-US" altLang="en-US" sz="1400" b="1" dirty="0">
                <a:latin typeface="Times New Roman" panose="02020603050405020304" pitchFamily="18" charset="0"/>
                <a:cs typeface="Times New Roman" panose="02020603050405020304" pitchFamily="18" charset="0"/>
              </a:rPr>
              <a:t>Result</a:t>
            </a:r>
            <a:r>
              <a:rPr lang="en-US" altLang="en-US" sz="1400" dirty="0">
                <a:latin typeface="Times New Roman" panose="02020603050405020304" pitchFamily="18" charset="0"/>
                <a:cs typeface="Times New Roman" panose="02020603050405020304" pitchFamily="18" charset="0"/>
              </a:rPr>
              <a:t> </a:t>
            </a:r>
            <a:r>
              <a:rPr lang="en-US" altLang="en-US" sz="1400" b="1" dirty="0">
                <a:latin typeface="Times New Roman" panose="02020603050405020304" pitchFamily="18" charset="0"/>
                <a:cs typeface="Times New Roman" panose="02020603050405020304" pitchFamily="18" charset="0"/>
              </a:rPr>
              <a:t>Highlight</a:t>
            </a:r>
            <a:r>
              <a:rPr lang="en-US" altLang="en-US" sz="1400" dirty="0">
                <a:latin typeface="Times New Roman" panose="02020603050405020304" pitchFamily="18" charset="0"/>
                <a:cs typeface="Times New Roman" panose="02020603050405020304" pitchFamily="18" charset="0"/>
              </a:rPr>
              <a:t>: The total rainfall in India during the monsoon season (June to September) is approximately 646001.30 mm.</a:t>
            </a:r>
          </a:p>
        </p:txBody>
      </p:sp>
      <p:pic>
        <p:nvPicPr>
          <p:cNvPr id="3" name="Audio 2">
            <a:hlinkClick r:id="" action="ppaction://media"/>
            <a:extLst>
              <a:ext uri="{FF2B5EF4-FFF2-40B4-BE49-F238E27FC236}">
                <a16:creationId xmlns:a16="http://schemas.microsoft.com/office/drawing/2014/main" id="{E779B6AC-F37E-4BC0-60E5-AD9775C2EA9F}"/>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1592691995"/>
      </p:ext>
    </p:extLst>
  </p:cSld>
  <p:clrMapOvr>
    <a:masterClrMapping/>
  </p:clrMapOvr>
  <mc:AlternateContent xmlns:mc="http://schemas.openxmlformats.org/markup-compatibility/2006">
    <mc:Choice xmlns:p14="http://schemas.microsoft.com/office/powerpoint/2010/main" Requires="p14">
      <p:transition spd="slow" p14:dur="2000" advTm="13303"/>
    </mc:Choice>
    <mc:Fallback>
      <p:transition spd="slow" advTm="1330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A997AC-0CFA-C159-F4EC-3B6A272544D7}"/>
              </a:ext>
            </a:extLst>
          </p:cNvPr>
          <p:cNvSpPr>
            <a:spLocks noGrp="1"/>
          </p:cNvSpPr>
          <p:nvPr>
            <p:ph type="title"/>
          </p:nvPr>
        </p:nvSpPr>
        <p:spPr/>
        <p:txBody>
          <a:bodyPr/>
          <a:lstStyle/>
          <a:p>
            <a:r>
              <a:rPr lang="en-IN" sz="1800" b="1" dirty="0">
                <a:solidFill>
                  <a:srgbClr val="000000"/>
                </a:solidFill>
                <a:latin typeface="Calibri" panose="020F0502020204030204" pitchFamily="34" charset="0"/>
                <a:cs typeface="Times New Roman" panose="02020603050405020304" pitchFamily="18" charset="0"/>
              </a:rPr>
              <a:t>15.Districts with rainfall below 100 mm in all 4 winter months (Nov–Feb):</a:t>
            </a:r>
            <a:br>
              <a:rPr lang="en-US" sz="1800" b="1" dirty="0">
                <a:solidFill>
                  <a:srgbClr val="000000"/>
                </a:solidFill>
                <a:latin typeface="Calibri" panose="020F0502020204030204" pitchFamily="34" charset="0"/>
                <a:cs typeface="Times New Roman" panose="02020603050405020304" pitchFamily="18" charset="0"/>
              </a:rPr>
            </a:br>
            <a:endParaRPr lang="en-US" sz="1800" b="1" dirty="0">
              <a:solidFill>
                <a:srgbClr val="000000"/>
              </a:solidFill>
              <a:latin typeface="Calibri" panose="020F0502020204030204" pitchFamily="34" charset="0"/>
              <a:cs typeface="Times New Roman" panose="02020603050405020304" pitchFamily="18" charset="0"/>
            </a:endParaRPr>
          </a:p>
        </p:txBody>
      </p:sp>
      <p:pic>
        <p:nvPicPr>
          <p:cNvPr id="5" name="Content Placeholder 4">
            <a:extLst>
              <a:ext uri="{FF2B5EF4-FFF2-40B4-BE49-F238E27FC236}">
                <a16:creationId xmlns:a16="http://schemas.microsoft.com/office/drawing/2014/main" id="{D4805432-D672-3CC3-29A0-C80C772E6116}"/>
              </a:ext>
            </a:extLst>
          </p:cNvPr>
          <p:cNvPicPr>
            <a:picLocks noGrp="1" noChangeAspect="1"/>
          </p:cNvPicPr>
          <p:nvPr>
            <p:ph idx="1"/>
          </p:nvPr>
        </p:nvPicPr>
        <p:blipFill>
          <a:blip r:embed="rId4"/>
          <a:stretch>
            <a:fillRect/>
          </a:stretch>
        </p:blipFill>
        <p:spPr>
          <a:xfrm>
            <a:off x="677334" y="1039434"/>
            <a:ext cx="6916115" cy="1619476"/>
          </a:xfrm>
        </p:spPr>
      </p:pic>
      <p:pic>
        <p:nvPicPr>
          <p:cNvPr id="7" name="Picture 6">
            <a:extLst>
              <a:ext uri="{FF2B5EF4-FFF2-40B4-BE49-F238E27FC236}">
                <a16:creationId xmlns:a16="http://schemas.microsoft.com/office/drawing/2014/main" id="{CE57CEA9-0E88-4C6B-4A8E-27E98D28736C}"/>
              </a:ext>
            </a:extLst>
          </p:cNvPr>
          <p:cNvPicPr>
            <a:picLocks noChangeAspect="1"/>
          </p:cNvPicPr>
          <p:nvPr/>
        </p:nvPicPr>
        <p:blipFill>
          <a:blip r:embed="rId5"/>
          <a:stretch>
            <a:fillRect/>
          </a:stretch>
        </p:blipFill>
        <p:spPr>
          <a:xfrm>
            <a:off x="8001259" y="908173"/>
            <a:ext cx="3877216" cy="5820587"/>
          </a:xfrm>
          <a:prstGeom prst="rect">
            <a:avLst/>
          </a:prstGeom>
        </p:spPr>
      </p:pic>
      <p:sp>
        <p:nvSpPr>
          <p:cNvPr id="8" name="Rectangle 1">
            <a:extLst>
              <a:ext uri="{FF2B5EF4-FFF2-40B4-BE49-F238E27FC236}">
                <a16:creationId xmlns:a16="http://schemas.microsoft.com/office/drawing/2014/main" id="{95A66007-CC82-B5D4-3BBA-26F0E7964594}"/>
              </a:ext>
            </a:extLst>
          </p:cNvPr>
          <p:cNvSpPr>
            <a:spLocks noChangeArrowheads="1"/>
          </p:cNvSpPr>
          <p:nvPr/>
        </p:nvSpPr>
        <p:spPr bwMode="auto">
          <a:xfrm>
            <a:off x="677335" y="2645964"/>
            <a:ext cx="7034680" cy="2893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R="0" lvl="0" indent="0" defTabSz="914400" eaLnBrk="0" fontAlgn="base" hangingPunct="0">
              <a:lnSpc>
                <a:spcPct val="100000"/>
              </a:lnSpc>
              <a:spcBef>
                <a:spcPct val="0"/>
              </a:spcBef>
              <a:spcAft>
                <a:spcPct val="0"/>
              </a:spcAft>
              <a:buClrTx/>
              <a:buSzTx/>
              <a:buFontTx/>
              <a:buNone/>
              <a:tabLst/>
            </a:pPr>
            <a:r>
              <a:rPr lang="en-US" altLang="en-US" sz="1400" dirty="0">
                <a:latin typeface="Times New Roman" panose="02020603050405020304" pitchFamily="18" charset="0"/>
                <a:cs typeface="Times New Roman" panose="02020603050405020304" pitchFamily="18" charset="0"/>
              </a:rPr>
              <a:t>🧾 </a:t>
            </a:r>
            <a:r>
              <a:rPr lang="en-US" altLang="en-US" sz="1400" b="1" dirty="0">
                <a:latin typeface="Times New Roman" panose="02020603050405020304" pitchFamily="18" charset="0"/>
                <a:cs typeface="Times New Roman" panose="02020603050405020304" pitchFamily="18" charset="0"/>
              </a:rPr>
              <a:t>Explanation</a:t>
            </a:r>
            <a:r>
              <a:rPr lang="en-US" altLang="en-US" sz="1400" dirty="0">
                <a:latin typeface="Times New Roman" panose="02020603050405020304" pitchFamily="18" charset="0"/>
                <a:cs typeface="Times New Roman" panose="02020603050405020304" pitchFamily="18" charset="0"/>
              </a:rPr>
              <a:t>: This SQL query identifies the districts where the rainfall in November, December, January, and February is below 100 mm in all four of these months.</a:t>
            </a:r>
          </a:p>
          <a:p>
            <a:pPr marR="0" lvl="0" indent="0" defTabSz="914400" eaLnBrk="0" fontAlgn="base" hangingPunct="0">
              <a:lnSpc>
                <a:spcPct val="100000"/>
              </a:lnSpc>
              <a:spcBef>
                <a:spcPct val="0"/>
              </a:spcBef>
              <a:spcAft>
                <a:spcPct val="0"/>
              </a:spcAft>
              <a:buClrTx/>
              <a:buSzTx/>
              <a:buFontTx/>
              <a:buChar char="•"/>
              <a:tabLst/>
            </a:pPr>
            <a:r>
              <a:rPr lang="en-US" altLang="en-US" sz="1400" dirty="0">
                <a:latin typeface="Times New Roman" panose="02020603050405020304" pitchFamily="18" charset="0"/>
                <a:cs typeface="Times New Roman" panose="02020603050405020304" pitchFamily="18" charset="0"/>
              </a:rPr>
              <a:t>It selects the DISTRICT, NOV, DEC, JAN, and FEB columns from the RAINFALL_DATA table. </a:t>
            </a:r>
          </a:p>
          <a:p>
            <a:pPr marR="0" lvl="0" indent="0" defTabSz="914400" eaLnBrk="0" fontAlgn="base" hangingPunct="0">
              <a:lnSpc>
                <a:spcPct val="100000"/>
              </a:lnSpc>
              <a:spcBef>
                <a:spcPct val="0"/>
              </a:spcBef>
              <a:spcAft>
                <a:spcPct val="0"/>
              </a:spcAft>
              <a:buClrTx/>
              <a:buSzTx/>
              <a:buFontTx/>
              <a:buChar char="•"/>
              <a:tabLst/>
            </a:pPr>
            <a:r>
              <a:rPr lang="en-US" altLang="en-US" sz="1400" dirty="0">
                <a:latin typeface="Times New Roman" panose="02020603050405020304" pitchFamily="18" charset="0"/>
                <a:cs typeface="Times New Roman" panose="02020603050405020304" pitchFamily="18" charset="0"/>
              </a:rPr>
              <a:t>The WHERE clause filters the results based on four conditions connected by the AND operator. </a:t>
            </a:r>
          </a:p>
          <a:p>
            <a:pPr marR="0" lvl="0" indent="0" defTabSz="914400" eaLnBrk="0" fontAlgn="base" hangingPunct="0">
              <a:lnSpc>
                <a:spcPct val="100000"/>
              </a:lnSpc>
              <a:spcBef>
                <a:spcPct val="0"/>
              </a:spcBef>
              <a:spcAft>
                <a:spcPct val="0"/>
              </a:spcAft>
              <a:buClrTx/>
              <a:buSzTx/>
              <a:buFontTx/>
              <a:buChar char="•"/>
              <a:tabLst/>
            </a:pPr>
            <a:r>
              <a:rPr lang="en-US" altLang="en-US" sz="1400" dirty="0">
                <a:latin typeface="Times New Roman" panose="02020603050405020304" pitchFamily="18" charset="0"/>
                <a:cs typeface="Times New Roman" panose="02020603050405020304" pitchFamily="18" charset="0"/>
              </a:rPr>
              <a:t>NOV &lt; 100 ensures that the rainfall in November is less than 100 mm. </a:t>
            </a:r>
          </a:p>
          <a:p>
            <a:pPr marR="0" lvl="0" indent="0" defTabSz="914400" eaLnBrk="0" fontAlgn="base" hangingPunct="0">
              <a:lnSpc>
                <a:spcPct val="100000"/>
              </a:lnSpc>
              <a:spcBef>
                <a:spcPct val="0"/>
              </a:spcBef>
              <a:spcAft>
                <a:spcPct val="0"/>
              </a:spcAft>
              <a:buClrTx/>
              <a:buSzTx/>
              <a:buFontTx/>
              <a:buChar char="•"/>
              <a:tabLst/>
            </a:pPr>
            <a:r>
              <a:rPr lang="en-US" altLang="en-US" sz="1400" dirty="0">
                <a:latin typeface="Times New Roman" panose="02020603050405020304" pitchFamily="18" charset="0"/>
                <a:cs typeface="Times New Roman" panose="02020603050405020304" pitchFamily="18" charset="0"/>
              </a:rPr>
              <a:t>AND DEC &lt; 100 ensures that the rainfall in December is also less than 100 mm. </a:t>
            </a:r>
          </a:p>
          <a:p>
            <a:pPr marR="0" lvl="0" indent="0" defTabSz="914400" eaLnBrk="0" fontAlgn="base" hangingPunct="0">
              <a:lnSpc>
                <a:spcPct val="100000"/>
              </a:lnSpc>
              <a:spcBef>
                <a:spcPct val="0"/>
              </a:spcBef>
              <a:spcAft>
                <a:spcPct val="0"/>
              </a:spcAft>
              <a:buClrTx/>
              <a:buSzTx/>
              <a:buFontTx/>
              <a:buChar char="•"/>
              <a:tabLst/>
            </a:pPr>
            <a:r>
              <a:rPr lang="en-US" altLang="en-US" sz="1400" dirty="0">
                <a:latin typeface="Times New Roman" panose="02020603050405020304" pitchFamily="18" charset="0"/>
                <a:cs typeface="Times New Roman" panose="02020603050405020304" pitchFamily="18" charset="0"/>
              </a:rPr>
              <a:t>AND JAN &lt; 100 ensures the same for January. </a:t>
            </a:r>
          </a:p>
          <a:p>
            <a:pPr marR="0" lvl="0" indent="0" defTabSz="914400" eaLnBrk="0" fontAlgn="base" hangingPunct="0">
              <a:lnSpc>
                <a:spcPct val="100000"/>
              </a:lnSpc>
              <a:spcBef>
                <a:spcPct val="0"/>
              </a:spcBef>
              <a:spcAft>
                <a:spcPct val="0"/>
              </a:spcAft>
              <a:buClrTx/>
              <a:buSzTx/>
              <a:buFontTx/>
              <a:buChar char="•"/>
              <a:tabLst/>
            </a:pPr>
            <a:r>
              <a:rPr lang="en-US" altLang="en-US" sz="1400" dirty="0">
                <a:latin typeface="Times New Roman" panose="02020603050405020304" pitchFamily="18" charset="0"/>
                <a:cs typeface="Times New Roman" panose="02020603050405020304" pitchFamily="18" charset="0"/>
              </a:rPr>
              <a:t>AND FEB &lt; 100 ensures the same for February. </a:t>
            </a:r>
          </a:p>
          <a:p>
            <a:pPr marR="0" lvl="0" indent="0" defTabSz="914400" eaLnBrk="0" fontAlgn="base" hangingPunct="0">
              <a:lnSpc>
                <a:spcPct val="100000"/>
              </a:lnSpc>
              <a:spcBef>
                <a:spcPct val="0"/>
              </a:spcBef>
              <a:spcAft>
                <a:spcPct val="0"/>
              </a:spcAft>
              <a:buClrTx/>
              <a:buSzTx/>
              <a:buFontTx/>
              <a:buChar char="•"/>
              <a:tabLst/>
            </a:pPr>
            <a:r>
              <a:rPr lang="en-US" altLang="en-US" sz="1400" dirty="0">
                <a:latin typeface="Times New Roman" panose="02020603050405020304" pitchFamily="18" charset="0"/>
                <a:cs typeface="Times New Roman" panose="02020603050405020304" pitchFamily="18" charset="0"/>
              </a:rPr>
              <a:t>Only the districts that satisfy all four of these conditions are included in the result. </a:t>
            </a:r>
          </a:p>
          <a:p>
            <a:pPr marR="0" lvl="0" indent="0" defTabSz="914400" eaLnBrk="0" fontAlgn="base" hangingPunct="0">
              <a:lnSpc>
                <a:spcPct val="100000"/>
              </a:lnSpc>
              <a:spcBef>
                <a:spcPct val="0"/>
              </a:spcBef>
              <a:spcAft>
                <a:spcPct val="0"/>
              </a:spcAft>
              <a:buClrTx/>
              <a:buSzTx/>
              <a:buFontTx/>
              <a:buNone/>
              <a:tabLst/>
            </a:pPr>
            <a:r>
              <a:rPr lang="en-US" altLang="en-US" sz="1400" dirty="0">
                <a:latin typeface="Times New Roman" panose="02020603050405020304" pitchFamily="18" charset="0"/>
                <a:cs typeface="Times New Roman" panose="02020603050405020304" pitchFamily="18" charset="0"/>
              </a:rPr>
              <a:t>✅ </a:t>
            </a:r>
            <a:r>
              <a:rPr lang="en-US" altLang="en-US" sz="1400" b="1" dirty="0">
                <a:latin typeface="Times New Roman" panose="02020603050405020304" pitchFamily="18" charset="0"/>
                <a:cs typeface="Times New Roman" panose="02020603050405020304" pitchFamily="18" charset="0"/>
              </a:rPr>
              <a:t>Result</a:t>
            </a:r>
            <a:r>
              <a:rPr lang="en-US" altLang="en-US" sz="1400" dirty="0">
                <a:latin typeface="Times New Roman" panose="02020603050405020304" pitchFamily="18" charset="0"/>
                <a:cs typeface="Times New Roman" panose="02020603050405020304" pitchFamily="18" charset="0"/>
              </a:rPr>
              <a:t> </a:t>
            </a:r>
            <a:r>
              <a:rPr lang="en-US" altLang="en-US" sz="1400" b="1" dirty="0">
                <a:latin typeface="Times New Roman" panose="02020603050405020304" pitchFamily="18" charset="0"/>
                <a:cs typeface="Times New Roman" panose="02020603050405020304" pitchFamily="18" charset="0"/>
              </a:rPr>
              <a:t>Highlight</a:t>
            </a:r>
            <a:r>
              <a:rPr lang="en-US" altLang="en-US" sz="1400" dirty="0">
                <a:latin typeface="Times New Roman" panose="02020603050405020304" pitchFamily="18" charset="0"/>
                <a:cs typeface="Times New Roman" panose="02020603050405020304" pitchFamily="18" charset="0"/>
              </a:rPr>
              <a:t>: The districts with rainfall below 100 mm in November, December, January, and February are </a:t>
            </a:r>
            <a:r>
              <a:rPr lang="en-US" altLang="en-US" sz="1400" dirty="0" err="1">
                <a:latin typeface="Times New Roman" panose="02020603050405020304" pitchFamily="18" charset="0"/>
                <a:cs typeface="Times New Roman" panose="02020603050405020304" pitchFamily="18" charset="0"/>
              </a:rPr>
              <a:t>Darrang</a:t>
            </a:r>
            <a:r>
              <a:rPr lang="en-US" altLang="en-US" sz="1400" dirty="0">
                <a:latin typeface="Times New Roman" panose="02020603050405020304" pitchFamily="18" charset="0"/>
                <a:cs typeface="Times New Roman" panose="02020603050405020304" pitchFamily="18" charset="0"/>
              </a:rPr>
              <a:t>, Goalpara, </a:t>
            </a:r>
            <a:r>
              <a:rPr lang="en-US" altLang="en-US" sz="1400" dirty="0" err="1">
                <a:latin typeface="Times New Roman" panose="02020603050405020304" pitchFamily="18" charset="0"/>
                <a:cs typeface="Times New Roman" panose="02020603050405020304" pitchFamily="18" charset="0"/>
              </a:rPr>
              <a:t>Kamrup</a:t>
            </a:r>
            <a:r>
              <a:rPr lang="en-US" altLang="en-US" sz="1400" dirty="0">
                <a:latin typeface="Times New Roman" panose="02020603050405020304" pitchFamily="18" charset="0"/>
                <a:cs typeface="Times New Roman" panose="02020603050405020304" pitchFamily="18" charset="0"/>
              </a:rPr>
              <a:t>, </a:t>
            </a:r>
            <a:r>
              <a:rPr lang="en-US" altLang="en-US" sz="1400" dirty="0" err="1">
                <a:latin typeface="Times New Roman" panose="02020603050405020304" pitchFamily="18" charset="0"/>
                <a:cs typeface="Times New Roman" panose="02020603050405020304" pitchFamily="18" charset="0"/>
              </a:rPr>
              <a:t>Barpeta</a:t>
            </a:r>
            <a:r>
              <a:rPr lang="en-US" altLang="en-US" sz="1400" dirty="0">
                <a:latin typeface="Times New Roman" panose="02020603050405020304" pitchFamily="18" charset="0"/>
                <a:cs typeface="Times New Roman" panose="02020603050405020304" pitchFamily="18" charset="0"/>
              </a:rPr>
              <a:t>, Dhubri, and Kokrajhar</a:t>
            </a:r>
          </a:p>
        </p:txBody>
      </p:sp>
      <p:pic>
        <p:nvPicPr>
          <p:cNvPr id="3" name="Audio 2">
            <a:hlinkClick r:id="" action="ppaction://media"/>
            <a:extLst>
              <a:ext uri="{FF2B5EF4-FFF2-40B4-BE49-F238E27FC236}">
                <a16:creationId xmlns:a16="http://schemas.microsoft.com/office/drawing/2014/main" id="{0A77D670-9DF4-937C-B477-0D5714613E65}"/>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4138585185"/>
      </p:ext>
    </p:extLst>
  </p:cSld>
  <p:clrMapOvr>
    <a:masterClrMapping/>
  </p:clrMapOvr>
  <mc:AlternateContent xmlns:mc="http://schemas.openxmlformats.org/markup-compatibility/2006">
    <mc:Choice xmlns:p14="http://schemas.microsoft.com/office/powerpoint/2010/main" Requires="p14">
      <p:transition spd="slow" p14:dur="2000" advTm="11624"/>
    </mc:Choice>
    <mc:Fallback>
      <p:transition spd="slow" advTm="116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03552F-C894-E447-0894-51E618AC5E82}"/>
              </a:ext>
            </a:extLst>
          </p:cNvPr>
          <p:cNvSpPr>
            <a:spLocks noGrp="1"/>
          </p:cNvSpPr>
          <p:nvPr>
            <p:ph type="title"/>
          </p:nvPr>
        </p:nvSpPr>
        <p:spPr/>
        <p:txBody>
          <a:bodyPr/>
          <a:lstStyle/>
          <a:p>
            <a:r>
              <a:rPr lang="en-IN" sz="1800" b="1" dirty="0">
                <a:solidFill>
                  <a:srgbClr val="000000"/>
                </a:solidFill>
                <a:latin typeface="Calibri" panose="020F0502020204030204" pitchFamily="34" charset="0"/>
                <a:cs typeface="Times New Roman" panose="02020603050405020304" pitchFamily="18" charset="0"/>
              </a:rPr>
              <a:t>16.Rank districts within each state by ANNUAL rainfall:</a:t>
            </a:r>
            <a:br>
              <a:rPr lang="en-US" sz="1800" b="1" dirty="0">
                <a:solidFill>
                  <a:srgbClr val="000000"/>
                </a:solidFill>
                <a:latin typeface="Calibri" panose="020F0502020204030204" pitchFamily="34" charset="0"/>
                <a:cs typeface="Times New Roman" panose="02020603050405020304" pitchFamily="18" charset="0"/>
              </a:rPr>
            </a:br>
            <a:endParaRPr lang="en-US" sz="1800" b="1" dirty="0">
              <a:solidFill>
                <a:srgbClr val="000000"/>
              </a:solidFill>
              <a:latin typeface="Calibri" panose="020F0502020204030204" pitchFamily="34" charset="0"/>
              <a:cs typeface="Times New Roman" panose="02020603050405020304" pitchFamily="18" charset="0"/>
            </a:endParaRPr>
          </a:p>
        </p:txBody>
      </p:sp>
      <p:pic>
        <p:nvPicPr>
          <p:cNvPr id="5" name="Content Placeholder 4">
            <a:extLst>
              <a:ext uri="{FF2B5EF4-FFF2-40B4-BE49-F238E27FC236}">
                <a16:creationId xmlns:a16="http://schemas.microsoft.com/office/drawing/2014/main" id="{4E37D0BD-B6CE-AC74-EF90-A959B05E6397}"/>
              </a:ext>
            </a:extLst>
          </p:cNvPr>
          <p:cNvPicPr>
            <a:picLocks noGrp="1" noChangeAspect="1"/>
          </p:cNvPicPr>
          <p:nvPr>
            <p:ph idx="1"/>
          </p:nvPr>
        </p:nvPicPr>
        <p:blipFill>
          <a:blip r:embed="rId4"/>
          <a:stretch>
            <a:fillRect/>
          </a:stretch>
        </p:blipFill>
        <p:spPr>
          <a:xfrm>
            <a:off x="873784" y="1134518"/>
            <a:ext cx="6761209" cy="1321827"/>
          </a:xfrm>
        </p:spPr>
      </p:pic>
      <p:pic>
        <p:nvPicPr>
          <p:cNvPr id="7" name="Picture 6">
            <a:extLst>
              <a:ext uri="{FF2B5EF4-FFF2-40B4-BE49-F238E27FC236}">
                <a16:creationId xmlns:a16="http://schemas.microsoft.com/office/drawing/2014/main" id="{DC33ECCE-A722-99D8-5094-89B005871FB8}"/>
              </a:ext>
            </a:extLst>
          </p:cNvPr>
          <p:cNvPicPr>
            <a:picLocks noChangeAspect="1"/>
          </p:cNvPicPr>
          <p:nvPr/>
        </p:nvPicPr>
        <p:blipFill>
          <a:blip r:embed="rId5"/>
          <a:stretch>
            <a:fillRect/>
          </a:stretch>
        </p:blipFill>
        <p:spPr>
          <a:xfrm>
            <a:off x="8773064" y="1270000"/>
            <a:ext cx="3313729" cy="4877786"/>
          </a:xfrm>
          <a:prstGeom prst="rect">
            <a:avLst/>
          </a:prstGeom>
        </p:spPr>
      </p:pic>
      <p:sp>
        <p:nvSpPr>
          <p:cNvPr id="9" name="Rectangle 2">
            <a:extLst>
              <a:ext uri="{FF2B5EF4-FFF2-40B4-BE49-F238E27FC236}">
                <a16:creationId xmlns:a16="http://schemas.microsoft.com/office/drawing/2014/main" id="{5B5104B4-23D0-6C07-68C7-01431036B368}"/>
              </a:ext>
            </a:extLst>
          </p:cNvPr>
          <p:cNvSpPr>
            <a:spLocks noChangeArrowheads="1"/>
          </p:cNvSpPr>
          <p:nvPr/>
        </p:nvSpPr>
        <p:spPr bwMode="auto">
          <a:xfrm>
            <a:off x="813399" y="2590800"/>
            <a:ext cx="7959665" cy="310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defTabSz="914400" eaLnBrk="0" fontAlgn="base" hangingPunct="0">
              <a:spcBef>
                <a:spcPct val="0"/>
              </a:spcBef>
              <a:spcAft>
                <a:spcPct val="0"/>
              </a:spcAft>
              <a:buFontTx/>
              <a:buNone/>
            </a:pPr>
            <a:r>
              <a:rPr lang="en-US" altLang="en-US" sz="1400" dirty="0">
                <a:latin typeface="Times New Roman" panose="02020603050405020304" pitchFamily="18" charset="0"/>
                <a:cs typeface="Times New Roman" panose="02020603050405020304" pitchFamily="18" charset="0"/>
              </a:rPr>
              <a:t>🧾 </a:t>
            </a:r>
            <a:r>
              <a:rPr lang="en-US" altLang="en-US" sz="1400" b="1" dirty="0">
                <a:latin typeface="Times New Roman" panose="02020603050405020304" pitchFamily="18" charset="0"/>
                <a:cs typeface="Times New Roman" panose="02020603050405020304" pitchFamily="18" charset="0"/>
              </a:rPr>
              <a:t>Explanation</a:t>
            </a:r>
            <a:r>
              <a:rPr lang="en-US" altLang="en-US" sz="1400" dirty="0">
                <a:latin typeface="Times New Roman" panose="02020603050405020304" pitchFamily="18" charset="0"/>
                <a:cs typeface="Times New Roman" panose="02020603050405020304" pitchFamily="18" charset="0"/>
              </a:rPr>
              <a:t>: This SQL query ranks the districts within each state based on their annual rainfall.</a:t>
            </a:r>
          </a:p>
          <a:p>
            <a:pPr defTabSz="914400" eaLnBrk="0" fontAlgn="base" hangingPunct="0">
              <a:spcBef>
                <a:spcPct val="0"/>
              </a:spcBef>
              <a:spcAft>
                <a:spcPct val="0"/>
              </a:spcAft>
              <a:buFontTx/>
              <a:buChar char="•"/>
            </a:pPr>
            <a:r>
              <a:rPr lang="en-US" altLang="en-US" sz="1400" dirty="0">
                <a:latin typeface="Times New Roman" panose="02020603050405020304" pitchFamily="18" charset="0"/>
                <a:cs typeface="Times New Roman" panose="02020603050405020304" pitchFamily="18" charset="0"/>
              </a:rPr>
              <a:t>It selects the STATE_UT_NAME, DISTRICT, and calculates the rank using the RANK() window function. </a:t>
            </a:r>
          </a:p>
          <a:p>
            <a:pPr defTabSz="914400" eaLnBrk="0" fontAlgn="base" hangingPunct="0">
              <a:spcBef>
                <a:spcPct val="0"/>
              </a:spcBef>
              <a:spcAft>
                <a:spcPct val="0"/>
              </a:spcAft>
              <a:buFontTx/>
              <a:buChar char="•"/>
            </a:pPr>
            <a:r>
              <a:rPr lang="en-US" altLang="en-US" sz="1400" dirty="0">
                <a:latin typeface="Times New Roman" panose="02020603050405020304" pitchFamily="18" charset="0"/>
                <a:cs typeface="Times New Roman" panose="02020603050405020304" pitchFamily="18" charset="0"/>
              </a:rPr>
              <a:t>The PARTITION BY STATE_UT_NAME clause divides the data into partitions based on each state. The ranking is performed independently within each state. </a:t>
            </a:r>
          </a:p>
          <a:p>
            <a:pPr defTabSz="914400" eaLnBrk="0" fontAlgn="base" hangingPunct="0">
              <a:spcBef>
                <a:spcPct val="0"/>
              </a:spcBef>
              <a:spcAft>
                <a:spcPct val="0"/>
              </a:spcAft>
              <a:buFontTx/>
              <a:buChar char="•"/>
            </a:pPr>
            <a:r>
              <a:rPr lang="en-US" altLang="en-US" sz="1400" dirty="0">
                <a:latin typeface="Times New Roman" panose="02020603050405020304" pitchFamily="18" charset="0"/>
                <a:cs typeface="Times New Roman" panose="02020603050405020304" pitchFamily="18" charset="0"/>
              </a:rPr>
              <a:t>The ORDER BY ANNUAL clause specifies that the ranking within each state should be based on the annual rainfall (which is the sum of rainfall from January to December). Districts with higher annual rainfall will receive a lower rank number (e.g., rank 1 for the highest rainfall). </a:t>
            </a:r>
          </a:p>
          <a:p>
            <a:pPr defTabSz="914400" eaLnBrk="0" fontAlgn="base" hangingPunct="0">
              <a:spcBef>
                <a:spcPct val="0"/>
              </a:spcBef>
              <a:spcAft>
                <a:spcPct val="0"/>
              </a:spcAft>
              <a:buFontTx/>
              <a:buChar char="•"/>
            </a:pPr>
            <a:r>
              <a:rPr lang="en-US" altLang="en-US" sz="1400" dirty="0">
                <a:latin typeface="Times New Roman" panose="02020603050405020304" pitchFamily="18" charset="0"/>
                <a:cs typeface="Times New Roman" panose="02020603050405020304" pitchFamily="18" charset="0"/>
              </a:rPr>
              <a:t>AS DISTRICT_RANK assigns the alias "DISTRICT_RANK" to the calculated rank. </a:t>
            </a:r>
          </a:p>
          <a:p>
            <a:pPr defTabSz="914400" eaLnBrk="0" fontAlgn="base" hangingPunct="0">
              <a:spcBef>
                <a:spcPct val="0"/>
              </a:spcBef>
              <a:spcAft>
                <a:spcPct val="0"/>
              </a:spcAft>
              <a:buFontTx/>
              <a:buChar char="•"/>
            </a:pPr>
            <a:r>
              <a:rPr lang="en-US" altLang="en-US" sz="1400" dirty="0">
                <a:latin typeface="Times New Roman" panose="02020603050405020304" pitchFamily="18" charset="0"/>
                <a:cs typeface="Times New Roman" panose="02020603050405020304" pitchFamily="18" charset="0"/>
              </a:rPr>
              <a:t>The data is retrieved from the RAINFALL_DATA table. </a:t>
            </a:r>
          </a:p>
          <a:p>
            <a:pPr defTabSz="914400" eaLnBrk="0" fontAlgn="base" hangingPunct="0">
              <a:spcBef>
                <a:spcPct val="0"/>
              </a:spcBef>
              <a:spcAft>
                <a:spcPct val="0"/>
              </a:spcAft>
              <a:buFontTx/>
              <a:buNone/>
            </a:pPr>
            <a:r>
              <a:rPr lang="en-US" altLang="en-US" sz="1400" dirty="0">
                <a:latin typeface="Times New Roman" panose="02020603050405020304" pitchFamily="18" charset="0"/>
                <a:cs typeface="Times New Roman" panose="02020603050405020304" pitchFamily="18" charset="0"/>
              </a:rPr>
              <a:t>✅ </a:t>
            </a:r>
            <a:r>
              <a:rPr lang="en-US" altLang="en-US" sz="1400" b="1" dirty="0">
                <a:latin typeface="Times New Roman" panose="02020603050405020304" pitchFamily="18" charset="0"/>
                <a:cs typeface="Times New Roman" panose="02020603050405020304" pitchFamily="18" charset="0"/>
              </a:rPr>
              <a:t>Result</a:t>
            </a:r>
            <a:r>
              <a:rPr lang="en-US" altLang="en-US" sz="1400" dirty="0">
                <a:latin typeface="Times New Roman" panose="02020603050405020304" pitchFamily="18" charset="0"/>
                <a:cs typeface="Times New Roman" panose="02020603050405020304" pitchFamily="18" charset="0"/>
              </a:rPr>
              <a:t> </a:t>
            </a:r>
            <a:r>
              <a:rPr lang="en-US" altLang="en-US" sz="1400" b="1" dirty="0">
                <a:latin typeface="Times New Roman" panose="02020603050405020304" pitchFamily="18" charset="0"/>
                <a:cs typeface="Times New Roman" panose="02020603050405020304" pitchFamily="18" charset="0"/>
              </a:rPr>
              <a:t>Highlight</a:t>
            </a:r>
            <a:r>
              <a:rPr lang="en-US" altLang="en-US" sz="1400" dirty="0">
                <a:latin typeface="Times New Roman" panose="02020603050405020304" pitchFamily="18" charset="0"/>
                <a:cs typeface="Times New Roman" panose="02020603050405020304" pitchFamily="18" charset="0"/>
              </a:rPr>
              <a:t> (Top 3 districts by annual rainfall within each state):</a:t>
            </a:r>
          </a:p>
          <a:p>
            <a:pPr defTabSz="914400" eaLnBrk="0" fontAlgn="base" hangingPunct="0">
              <a:spcBef>
                <a:spcPct val="0"/>
              </a:spcBef>
              <a:spcAft>
                <a:spcPct val="0"/>
              </a:spcAft>
              <a:buFontTx/>
              <a:buNone/>
            </a:pPr>
            <a:r>
              <a:rPr lang="en-US" altLang="en-US" sz="1400" dirty="0">
                <a:latin typeface="Times New Roman" panose="02020603050405020304" pitchFamily="18" charset="0"/>
                <a:cs typeface="Times New Roman" panose="02020603050405020304" pitchFamily="18" charset="0"/>
              </a:rPr>
              <a:t>ANDAMAN AND NICOBAR ISLANDS</a:t>
            </a:r>
          </a:p>
          <a:p>
            <a:pPr defTabSz="914400" eaLnBrk="0" fontAlgn="base" hangingPunct="0">
              <a:spcBef>
                <a:spcPct val="0"/>
              </a:spcBef>
              <a:spcAft>
                <a:spcPct val="0"/>
              </a:spcAft>
              <a:buFontTx/>
              <a:buChar char="•"/>
            </a:pPr>
            <a:r>
              <a:rPr lang="en-US" altLang="en-US" sz="1400" dirty="0">
                <a:latin typeface="Times New Roman" panose="02020603050405020304" pitchFamily="18" charset="0"/>
                <a:cs typeface="Times New Roman" panose="02020603050405020304" pitchFamily="18" charset="0"/>
              </a:rPr>
              <a:t>NICOBAR (Rank 1) </a:t>
            </a:r>
          </a:p>
          <a:p>
            <a:pPr defTabSz="914400" eaLnBrk="0" fontAlgn="base" hangingPunct="0">
              <a:spcBef>
                <a:spcPct val="0"/>
              </a:spcBef>
              <a:spcAft>
                <a:spcPct val="0"/>
              </a:spcAft>
              <a:buFontTx/>
              <a:buChar char="•"/>
            </a:pPr>
            <a:r>
              <a:rPr lang="en-US" altLang="en-US" sz="1400" dirty="0">
                <a:latin typeface="Times New Roman" panose="02020603050405020304" pitchFamily="18" charset="0"/>
                <a:cs typeface="Times New Roman" panose="02020603050405020304" pitchFamily="18" charset="0"/>
              </a:rPr>
              <a:t>N &amp; M ANDAMAN (Rank 2) </a:t>
            </a:r>
          </a:p>
          <a:p>
            <a:pPr defTabSz="914400" eaLnBrk="0" fontAlgn="base" hangingPunct="0">
              <a:spcBef>
                <a:spcPct val="0"/>
              </a:spcBef>
              <a:spcAft>
                <a:spcPct val="0"/>
              </a:spcAft>
              <a:buFontTx/>
              <a:buChar char="•"/>
            </a:pPr>
            <a:r>
              <a:rPr lang="en-US" altLang="en-US" sz="1400" dirty="0">
                <a:latin typeface="Times New Roman" panose="02020603050405020304" pitchFamily="18" charset="0"/>
                <a:cs typeface="Times New Roman" panose="02020603050405020304" pitchFamily="18" charset="0"/>
              </a:rPr>
              <a:t>SOUTH ANDAMAN (Rank 3) </a:t>
            </a:r>
          </a:p>
        </p:txBody>
      </p:sp>
      <p:pic>
        <p:nvPicPr>
          <p:cNvPr id="3" name="Audio 2">
            <a:hlinkClick r:id="" action="ppaction://media"/>
            <a:extLst>
              <a:ext uri="{FF2B5EF4-FFF2-40B4-BE49-F238E27FC236}">
                <a16:creationId xmlns:a16="http://schemas.microsoft.com/office/drawing/2014/main" id="{CEEF4ADE-8333-3EA3-884B-1A3F2BAA27E5}"/>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3242184585"/>
      </p:ext>
    </p:extLst>
  </p:cSld>
  <p:clrMapOvr>
    <a:masterClrMapping/>
  </p:clrMapOvr>
  <mc:AlternateContent xmlns:mc="http://schemas.openxmlformats.org/markup-compatibility/2006">
    <mc:Choice xmlns:p14="http://schemas.microsoft.com/office/powerpoint/2010/main" Requires="p14">
      <p:transition spd="slow" p14:dur="2000" advTm="9973"/>
    </mc:Choice>
    <mc:Fallback>
      <p:transition spd="slow" advTm="997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1B4485-5633-A8F2-6BEF-CD02A0466907}"/>
              </a:ext>
            </a:extLst>
          </p:cNvPr>
          <p:cNvSpPr>
            <a:spLocks noGrp="1"/>
          </p:cNvSpPr>
          <p:nvPr>
            <p:ph type="title"/>
          </p:nvPr>
        </p:nvSpPr>
        <p:spPr/>
        <p:txBody>
          <a:bodyPr/>
          <a:lstStyle/>
          <a:p>
            <a:r>
              <a:rPr lang="en-US" dirty="0"/>
              <a:t>Project Overview</a:t>
            </a:r>
          </a:p>
        </p:txBody>
      </p:sp>
      <p:sp>
        <p:nvSpPr>
          <p:cNvPr id="4" name="Rectangle 1">
            <a:extLst>
              <a:ext uri="{FF2B5EF4-FFF2-40B4-BE49-F238E27FC236}">
                <a16:creationId xmlns:a16="http://schemas.microsoft.com/office/drawing/2014/main" id="{3B4E2965-77D6-4C3F-B574-5AEEB8EADD98}"/>
              </a:ext>
            </a:extLst>
          </p:cNvPr>
          <p:cNvSpPr>
            <a:spLocks noGrp="1" noChangeArrowheads="1"/>
          </p:cNvSpPr>
          <p:nvPr>
            <p:ph idx="1"/>
          </p:nvPr>
        </p:nvSpPr>
        <p:spPr bwMode="auto">
          <a:xfrm>
            <a:off x="1031017" y="1775652"/>
            <a:ext cx="9570847" cy="40985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Objective</a:t>
            </a:r>
            <a:r>
              <a:rPr kumimoji="0" lang="en-US" altLang="en-US" sz="1800" b="0" i="0" u="none" strike="noStrike" cap="none" normalizeH="0" baseline="0" dirty="0">
                <a:ln>
                  <a:noFill/>
                </a:ln>
                <a:solidFill>
                  <a:schemeClr val="tx1"/>
                </a:solidFill>
                <a:effectLst/>
                <a:latin typeface="Arial" panose="020B0604020202020204" pitchFamily="34" charset="0"/>
              </a:rPr>
              <a:t>:</a:t>
            </a:r>
            <a:br>
              <a:rPr kumimoji="0" lang="en-US" altLang="en-US" sz="1800" b="0" i="0" u="none" strike="noStrike" cap="none" normalizeH="0" baseline="0" dirty="0">
                <a:ln>
                  <a:noFill/>
                </a:ln>
                <a:solidFill>
                  <a:schemeClr val="tx1"/>
                </a:solidFill>
                <a:effectLst/>
                <a:latin typeface="Arial" panose="020B0604020202020204" pitchFamily="34" charset="0"/>
              </a:rPr>
            </a:br>
            <a:r>
              <a:rPr kumimoji="0" lang="en-US" altLang="en-US" sz="1800" b="0" i="0" u="none" strike="noStrike" cap="none" normalizeH="0" baseline="0" dirty="0">
                <a:ln>
                  <a:noFill/>
                </a:ln>
                <a:solidFill>
                  <a:schemeClr val="tx1"/>
                </a:solidFill>
                <a:effectLst/>
                <a:latin typeface="Arial" panose="020B0604020202020204" pitchFamily="34" charset="0"/>
              </a:rPr>
              <a:t>To analyze Indian district-level rainfall data using SQL to derive insights from monthly, seasonal, and annual rainfall metrics.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Dataset Includes</a:t>
            </a:r>
            <a:r>
              <a:rPr kumimoji="0" lang="en-US" altLang="en-US" sz="18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Monthly Rainfall (Jan–Dec)</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Seasonal Rainfall (Jan–Feb, Mar–May, Jun–Sep, Oct–Dec)</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Annual Rainfall Totals</a:t>
            </a:r>
          </a:p>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dirty="0">
                <a:solidFill>
                  <a:schemeClr val="tx1"/>
                </a:solidFill>
                <a:latin typeface="Arial" panose="020B0604020202020204" pitchFamily="34" charset="0"/>
              </a:rPr>
              <a:t>State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District</a:t>
            </a:r>
            <a:endParaRPr lang="en-US" altLang="en-US" dirty="0">
              <a:solidFill>
                <a:schemeClr val="tx1"/>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lang="en-US" b="1" dirty="0"/>
              <a:t>Tools Used</a:t>
            </a:r>
          </a:p>
          <a:p>
            <a:pPr marL="0" indent="0" defTabSz="914400" eaLnBrk="0" fontAlgn="base" hangingPunct="0">
              <a:spcBef>
                <a:spcPct val="0"/>
              </a:spcBef>
              <a:spcAft>
                <a:spcPct val="0"/>
              </a:spcAft>
              <a:buClrTx/>
              <a:buSzTx/>
              <a:buFontTx/>
              <a:buChar char="•"/>
            </a:pPr>
            <a:r>
              <a:rPr lang="en-US" dirty="0"/>
              <a:t>MYSQL Workbench / SQLite</a:t>
            </a:r>
          </a:p>
          <a:p>
            <a:pPr marL="0" indent="0" defTabSz="914400" eaLnBrk="0" fontAlgn="base" hangingPunct="0">
              <a:spcBef>
                <a:spcPct val="0"/>
              </a:spcBef>
              <a:spcAft>
                <a:spcPct val="0"/>
              </a:spcAft>
              <a:buClrTx/>
              <a:buSzTx/>
              <a:buFontTx/>
              <a:buChar char="•"/>
            </a:pPr>
            <a:r>
              <a:rPr lang="en-US" dirty="0" err="1"/>
              <a:t>MyExcel</a:t>
            </a:r>
            <a:r>
              <a:rPr lang="en-US" dirty="0"/>
              <a:t> (for viewing results)</a:t>
            </a:r>
          </a:p>
          <a:p>
            <a:endParaRPr lang="en-US" dirty="0"/>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3" name="Audio 2">
            <a:hlinkClick r:id="" action="ppaction://media"/>
            <a:extLst>
              <a:ext uri="{FF2B5EF4-FFF2-40B4-BE49-F238E27FC236}">
                <a16:creationId xmlns:a16="http://schemas.microsoft.com/office/drawing/2014/main" id="{5688A9A4-1C3D-06FC-2A68-C8190B9E2C7E}"/>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1460802356"/>
      </p:ext>
    </p:extLst>
  </p:cSld>
  <p:clrMapOvr>
    <a:masterClrMapping/>
  </p:clrMapOvr>
  <mc:AlternateContent xmlns:mc="http://schemas.openxmlformats.org/markup-compatibility/2006">
    <mc:Choice xmlns:p14="http://schemas.microsoft.com/office/powerpoint/2010/main" Requires="p14">
      <p:transition spd="slow" p14:dur="2000" advTm="31393"/>
    </mc:Choice>
    <mc:Fallback>
      <p:transition spd="slow" advTm="3139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0A2A9-AEB7-5253-B994-54E1408EDD8A}"/>
              </a:ext>
            </a:extLst>
          </p:cNvPr>
          <p:cNvSpPr>
            <a:spLocks noGrp="1"/>
          </p:cNvSpPr>
          <p:nvPr>
            <p:ph type="title"/>
          </p:nvPr>
        </p:nvSpPr>
        <p:spPr/>
        <p:txBody>
          <a:bodyPr/>
          <a:lstStyle/>
          <a:p>
            <a:r>
              <a:rPr lang="en-IN" sz="1800" b="1" dirty="0">
                <a:solidFill>
                  <a:srgbClr val="000000"/>
                </a:solidFill>
                <a:latin typeface="Calibri" panose="020F0502020204030204" pitchFamily="34" charset="0"/>
                <a:cs typeface="Times New Roman" panose="02020603050405020304" pitchFamily="18" charset="0"/>
              </a:rPr>
              <a:t>17.Districts where total Mar–May rainfall exceeds Jan–Feb:</a:t>
            </a:r>
            <a:br>
              <a:rPr lang="en-US" sz="1800" b="1" dirty="0">
                <a:solidFill>
                  <a:srgbClr val="000000"/>
                </a:solidFill>
                <a:latin typeface="Calibri" panose="020F0502020204030204" pitchFamily="34" charset="0"/>
                <a:cs typeface="Times New Roman" panose="02020603050405020304" pitchFamily="18" charset="0"/>
              </a:rPr>
            </a:br>
            <a:endParaRPr lang="en-US" sz="1800" b="1" dirty="0">
              <a:solidFill>
                <a:srgbClr val="000000"/>
              </a:solidFill>
              <a:latin typeface="Calibri" panose="020F0502020204030204" pitchFamily="34" charset="0"/>
              <a:cs typeface="Times New Roman" panose="02020603050405020304" pitchFamily="18" charset="0"/>
            </a:endParaRPr>
          </a:p>
        </p:txBody>
      </p:sp>
      <p:pic>
        <p:nvPicPr>
          <p:cNvPr id="5" name="Content Placeholder 4">
            <a:extLst>
              <a:ext uri="{FF2B5EF4-FFF2-40B4-BE49-F238E27FC236}">
                <a16:creationId xmlns:a16="http://schemas.microsoft.com/office/drawing/2014/main" id="{6BAC94DE-B02C-B1A7-A931-1C5EFB51046A}"/>
              </a:ext>
            </a:extLst>
          </p:cNvPr>
          <p:cNvPicPr>
            <a:picLocks noGrp="1" noChangeAspect="1"/>
          </p:cNvPicPr>
          <p:nvPr>
            <p:ph idx="1"/>
          </p:nvPr>
        </p:nvPicPr>
        <p:blipFill>
          <a:blip r:embed="rId4"/>
          <a:stretch>
            <a:fillRect/>
          </a:stretch>
        </p:blipFill>
        <p:spPr>
          <a:xfrm>
            <a:off x="789478" y="1091596"/>
            <a:ext cx="5668166" cy="1438476"/>
          </a:xfrm>
        </p:spPr>
      </p:pic>
      <p:pic>
        <p:nvPicPr>
          <p:cNvPr id="7" name="Picture 6">
            <a:extLst>
              <a:ext uri="{FF2B5EF4-FFF2-40B4-BE49-F238E27FC236}">
                <a16:creationId xmlns:a16="http://schemas.microsoft.com/office/drawing/2014/main" id="{519F5360-AB02-A5F3-65B6-E460FC476791}"/>
              </a:ext>
            </a:extLst>
          </p:cNvPr>
          <p:cNvPicPr>
            <a:picLocks noChangeAspect="1"/>
          </p:cNvPicPr>
          <p:nvPr/>
        </p:nvPicPr>
        <p:blipFill>
          <a:blip r:embed="rId5"/>
          <a:stretch>
            <a:fillRect/>
          </a:stretch>
        </p:blipFill>
        <p:spPr>
          <a:xfrm>
            <a:off x="7547428" y="609600"/>
            <a:ext cx="4401164" cy="5849166"/>
          </a:xfrm>
          <a:prstGeom prst="rect">
            <a:avLst/>
          </a:prstGeom>
        </p:spPr>
      </p:pic>
      <p:sp>
        <p:nvSpPr>
          <p:cNvPr id="8" name="Rectangle 1">
            <a:extLst>
              <a:ext uri="{FF2B5EF4-FFF2-40B4-BE49-F238E27FC236}">
                <a16:creationId xmlns:a16="http://schemas.microsoft.com/office/drawing/2014/main" id="{0835550E-E914-8BA8-7C00-380895A894A7}"/>
              </a:ext>
            </a:extLst>
          </p:cNvPr>
          <p:cNvSpPr>
            <a:spLocks noChangeArrowheads="1"/>
          </p:cNvSpPr>
          <p:nvPr/>
        </p:nvSpPr>
        <p:spPr bwMode="auto">
          <a:xfrm>
            <a:off x="789478" y="2637794"/>
            <a:ext cx="6568197" cy="310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defTabSz="914400" eaLnBrk="0" fontAlgn="base" hangingPunct="0">
              <a:spcBef>
                <a:spcPct val="0"/>
              </a:spcBef>
              <a:spcAft>
                <a:spcPct val="0"/>
              </a:spcAft>
              <a:buFontTx/>
              <a:buNone/>
            </a:pPr>
            <a:r>
              <a:rPr lang="en-US" altLang="en-US" sz="1400" dirty="0">
                <a:latin typeface="Times New Roman" panose="02020603050405020304" pitchFamily="18" charset="0"/>
                <a:cs typeface="Times New Roman" panose="02020603050405020304" pitchFamily="18" charset="0"/>
              </a:rPr>
              <a:t>🧾 </a:t>
            </a:r>
            <a:r>
              <a:rPr lang="en-US" altLang="en-US" sz="1400" b="1" dirty="0">
                <a:latin typeface="Times New Roman" panose="02020603050405020304" pitchFamily="18" charset="0"/>
                <a:cs typeface="Times New Roman" panose="02020603050405020304" pitchFamily="18" charset="0"/>
              </a:rPr>
              <a:t>Explanation</a:t>
            </a:r>
            <a:r>
              <a:rPr lang="en-US" altLang="en-US" sz="1400" dirty="0">
                <a:latin typeface="Times New Roman" panose="02020603050405020304" pitchFamily="18" charset="0"/>
                <a:cs typeface="Times New Roman" panose="02020603050405020304" pitchFamily="18" charset="0"/>
              </a:rPr>
              <a:t>: This SQL query identifies the districts where the total rainfall in March, April, and May is greater than the total rainfall in January and February.</a:t>
            </a:r>
          </a:p>
          <a:p>
            <a:pPr defTabSz="914400" eaLnBrk="0" fontAlgn="base" hangingPunct="0">
              <a:spcBef>
                <a:spcPct val="0"/>
              </a:spcBef>
              <a:spcAft>
                <a:spcPct val="0"/>
              </a:spcAft>
              <a:buFontTx/>
              <a:buChar char="•"/>
            </a:pPr>
            <a:r>
              <a:rPr lang="en-US" altLang="en-US" sz="1400" dirty="0">
                <a:latin typeface="Times New Roman" panose="02020603050405020304" pitchFamily="18" charset="0"/>
                <a:cs typeface="Times New Roman" panose="02020603050405020304" pitchFamily="18" charset="0"/>
              </a:rPr>
              <a:t>It selects the DISTRICT, and the rainfall amounts for JAN, FEB, MAR, APR, and MAY from the RAINFALL_DATA table. </a:t>
            </a:r>
          </a:p>
          <a:p>
            <a:pPr defTabSz="914400" eaLnBrk="0" fontAlgn="base" hangingPunct="0">
              <a:spcBef>
                <a:spcPct val="0"/>
              </a:spcBef>
              <a:spcAft>
                <a:spcPct val="0"/>
              </a:spcAft>
              <a:buFontTx/>
              <a:buChar char="•"/>
            </a:pPr>
            <a:r>
              <a:rPr lang="en-US" altLang="en-US" sz="1400" dirty="0">
                <a:latin typeface="Times New Roman" panose="02020603050405020304" pitchFamily="18" charset="0"/>
                <a:cs typeface="Times New Roman" panose="02020603050405020304" pitchFamily="18" charset="0"/>
              </a:rPr>
              <a:t>The WHERE (MAR + APR + MAY) &gt; (JAN + FEB) clause filters the results. For each district, it calculates the sum of rainfall in March, April, and May and compares it to the sum of rainfall in January and February. </a:t>
            </a:r>
          </a:p>
          <a:p>
            <a:pPr defTabSz="914400" eaLnBrk="0" fontAlgn="base" hangingPunct="0">
              <a:spcBef>
                <a:spcPct val="0"/>
              </a:spcBef>
              <a:spcAft>
                <a:spcPct val="0"/>
              </a:spcAft>
              <a:buFontTx/>
              <a:buChar char="•"/>
            </a:pPr>
            <a:r>
              <a:rPr lang="en-US" altLang="en-US" sz="1400" dirty="0">
                <a:latin typeface="Times New Roman" panose="02020603050405020304" pitchFamily="18" charset="0"/>
                <a:cs typeface="Times New Roman" panose="02020603050405020304" pitchFamily="18" charset="0"/>
              </a:rPr>
              <a:t>Only the districts where the first sum is strictly greater than the second sum are included in the final output. </a:t>
            </a:r>
          </a:p>
          <a:p>
            <a:pPr defTabSz="914400" eaLnBrk="0" fontAlgn="base" hangingPunct="0">
              <a:spcBef>
                <a:spcPct val="0"/>
              </a:spcBef>
              <a:spcAft>
                <a:spcPct val="0"/>
              </a:spcAft>
              <a:buFontTx/>
              <a:buNone/>
            </a:pPr>
            <a:r>
              <a:rPr lang="en-US" altLang="en-US" sz="1400" dirty="0">
                <a:latin typeface="Times New Roman" panose="02020603050405020304" pitchFamily="18" charset="0"/>
                <a:cs typeface="Times New Roman" panose="02020603050405020304" pitchFamily="18" charset="0"/>
              </a:rPr>
              <a:t>✅ </a:t>
            </a:r>
            <a:r>
              <a:rPr lang="en-US" altLang="en-US" sz="1400" b="1" dirty="0">
                <a:latin typeface="Times New Roman" panose="02020603050405020304" pitchFamily="18" charset="0"/>
                <a:cs typeface="Times New Roman" panose="02020603050405020304" pitchFamily="18" charset="0"/>
              </a:rPr>
              <a:t>Result</a:t>
            </a:r>
            <a:r>
              <a:rPr lang="en-US" altLang="en-US" sz="1400" dirty="0">
                <a:latin typeface="Times New Roman" panose="02020603050405020304" pitchFamily="18" charset="0"/>
                <a:cs typeface="Times New Roman" panose="02020603050405020304" pitchFamily="18" charset="0"/>
              </a:rPr>
              <a:t> </a:t>
            </a:r>
            <a:r>
              <a:rPr lang="en-US" altLang="en-US" sz="1400" b="1" dirty="0">
                <a:latin typeface="Times New Roman" panose="02020603050405020304" pitchFamily="18" charset="0"/>
                <a:cs typeface="Times New Roman" panose="02020603050405020304" pitchFamily="18" charset="0"/>
              </a:rPr>
              <a:t>Highlight</a:t>
            </a:r>
            <a:r>
              <a:rPr lang="en-US" altLang="en-US" sz="1400" dirty="0">
                <a:latin typeface="Times New Roman" panose="02020603050405020304" pitchFamily="18" charset="0"/>
                <a:cs typeface="Times New Roman" panose="02020603050405020304" pitchFamily="18" charset="0"/>
              </a:rPr>
              <a:t>: The districts where the total rainfall from March to May exceeds the total rainfall from January to February are Nicobar, South </a:t>
            </a:r>
            <a:r>
              <a:rPr lang="en-US" altLang="en-US" sz="1400" dirty="0" err="1">
                <a:latin typeface="Times New Roman" panose="02020603050405020304" pitchFamily="18" charset="0"/>
                <a:cs typeface="Times New Roman" panose="02020603050405020304" pitchFamily="18" charset="0"/>
              </a:rPr>
              <a:t>Andaman,Changlang</a:t>
            </a:r>
            <a:r>
              <a:rPr lang="en-US" altLang="en-US" sz="1400" dirty="0">
                <a:latin typeface="Times New Roman" panose="02020603050405020304" pitchFamily="18" charset="0"/>
                <a:cs typeface="Times New Roman" panose="02020603050405020304" pitchFamily="18" charset="0"/>
              </a:rPr>
              <a:t>, </a:t>
            </a:r>
            <a:r>
              <a:rPr lang="en-US" altLang="en-US" sz="1400" dirty="0" err="1">
                <a:latin typeface="Times New Roman" panose="02020603050405020304" pitchFamily="18" charset="0"/>
                <a:cs typeface="Times New Roman" panose="02020603050405020304" pitchFamily="18" charset="0"/>
              </a:rPr>
              <a:t>Papum</a:t>
            </a:r>
            <a:r>
              <a:rPr lang="en-US" altLang="en-US" sz="1400" dirty="0">
                <a:latin typeface="Times New Roman" panose="02020603050405020304" pitchFamily="18" charset="0"/>
                <a:cs typeface="Times New Roman" panose="02020603050405020304" pitchFamily="18" charset="0"/>
              </a:rPr>
              <a:t> Pare, Low </a:t>
            </a:r>
            <a:r>
              <a:rPr lang="en-US" altLang="en-US" sz="1400" dirty="0" err="1">
                <a:latin typeface="Times New Roman" panose="02020603050405020304" pitchFamily="18" charset="0"/>
                <a:cs typeface="Times New Roman" panose="02020603050405020304" pitchFamily="18" charset="0"/>
              </a:rPr>
              <a:t>Subansiri</a:t>
            </a:r>
            <a:r>
              <a:rPr lang="en-US" altLang="en-US" sz="1400" dirty="0">
                <a:latin typeface="Times New Roman" panose="02020603050405020304" pitchFamily="18" charset="0"/>
                <a:cs typeface="Times New Roman" panose="02020603050405020304" pitchFamily="18" charset="0"/>
              </a:rPr>
              <a:t>, Upper Siang, West Siang, </a:t>
            </a:r>
            <a:r>
              <a:rPr lang="en-US" altLang="en-US" sz="1400" dirty="0" err="1">
                <a:latin typeface="Times New Roman" panose="02020603050405020304" pitchFamily="18" charset="0"/>
                <a:cs typeface="Times New Roman" panose="02020603050405020304" pitchFamily="18" charset="0"/>
              </a:rPr>
              <a:t>Dibang</a:t>
            </a:r>
            <a:r>
              <a:rPr lang="en-US" altLang="en-US" sz="1400" dirty="0">
                <a:latin typeface="Times New Roman" panose="02020603050405020304" pitchFamily="18" charset="0"/>
                <a:cs typeface="Times New Roman" panose="02020603050405020304" pitchFamily="18" charset="0"/>
              </a:rPr>
              <a:t> Valley, West </a:t>
            </a:r>
            <a:r>
              <a:rPr lang="en-US" altLang="en-US" sz="1400" dirty="0" err="1">
                <a:latin typeface="Times New Roman" panose="02020603050405020304" pitchFamily="18" charset="0"/>
                <a:cs typeface="Times New Roman" panose="02020603050405020304" pitchFamily="18" charset="0"/>
              </a:rPr>
              <a:t>Kameng</a:t>
            </a:r>
            <a:r>
              <a:rPr lang="en-US" altLang="en-US" sz="1400" dirty="0">
                <a:latin typeface="Times New Roman" panose="02020603050405020304" pitchFamily="18" charset="0"/>
                <a:cs typeface="Times New Roman" panose="02020603050405020304" pitchFamily="18" charset="0"/>
              </a:rPr>
              <a:t>, East </a:t>
            </a:r>
            <a:r>
              <a:rPr lang="en-US" altLang="en-US" sz="1400" dirty="0" err="1">
                <a:latin typeface="Times New Roman" panose="02020603050405020304" pitchFamily="18" charset="0"/>
                <a:cs typeface="Times New Roman" panose="02020603050405020304" pitchFamily="18" charset="0"/>
              </a:rPr>
              <a:t>Kameng</a:t>
            </a:r>
            <a:r>
              <a:rPr lang="en-US" altLang="en-US" sz="1400" dirty="0">
                <a:latin typeface="Times New Roman" panose="02020603050405020304" pitchFamily="18" charset="0"/>
                <a:cs typeface="Times New Roman" panose="02020603050405020304" pitchFamily="18" charset="0"/>
              </a:rPr>
              <a:t>, </a:t>
            </a:r>
            <a:r>
              <a:rPr lang="en-US" altLang="en-US" sz="1400" dirty="0" err="1">
                <a:latin typeface="Times New Roman" panose="02020603050405020304" pitchFamily="18" charset="0"/>
                <a:cs typeface="Times New Roman" panose="02020603050405020304" pitchFamily="18" charset="0"/>
              </a:rPr>
              <a:t>Tawang</a:t>
            </a:r>
            <a:r>
              <a:rPr lang="en-US" altLang="en-US" sz="1400" dirty="0">
                <a:latin typeface="Times New Roman" panose="02020603050405020304" pitchFamily="18" charset="0"/>
                <a:cs typeface="Times New Roman" panose="02020603050405020304" pitchFamily="18" charset="0"/>
              </a:rPr>
              <a:t>(W </a:t>
            </a:r>
            <a:r>
              <a:rPr lang="en-US" altLang="en-US" sz="1400" dirty="0" err="1">
                <a:latin typeface="Times New Roman" panose="02020603050405020304" pitchFamily="18" charset="0"/>
                <a:cs typeface="Times New Roman" panose="02020603050405020304" pitchFamily="18" charset="0"/>
              </a:rPr>
              <a:t>Kameng</a:t>
            </a:r>
            <a:r>
              <a:rPr lang="en-US" altLang="en-US" sz="1400" dirty="0">
                <a:latin typeface="Times New Roman" panose="02020603050405020304" pitchFamily="18" charset="0"/>
                <a:cs typeface="Times New Roman" panose="02020603050405020304" pitchFamily="18" charset="0"/>
              </a:rPr>
              <a:t>), </a:t>
            </a:r>
            <a:r>
              <a:rPr lang="en-US" altLang="en-US" sz="1400" dirty="0" err="1">
                <a:latin typeface="Times New Roman" panose="02020603050405020304" pitchFamily="18" charset="0"/>
                <a:cs typeface="Times New Roman" panose="02020603050405020304" pitchFamily="18" charset="0"/>
              </a:rPr>
              <a:t>Kurung</a:t>
            </a:r>
            <a:r>
              <a:rPr lang="en-US" altLang="en-US" sz="1400" dirty="0">
                <a:latin typeface="Times New Roman" panose="02020603050405020304" pitchFamily="18" charset="0"/>
                <a:cs typeface="Times New Roman" panose="02020603050405020304" pitchFamily="18" charset="0"/>
              </a:rPr>
              <a:t> </a:t>
            </a:r>
            <a:r>
              <a:rPr lang="en-US" altLang="en-US" sz="1400" dirty="0" err="1">
                <a:latin typeface="Times New Roman" panose="02020603050405020304" pitchFamily="18" charset="0"/>
                <a:cs typeface="Times New Roman" panose="02020603050405020304" pitchFamily="18" charset="0"/>
              </a:rPr>
              <a:t>Kumey</a:t>
            </a:r>
            <a:r>
              <a:rPr lang="en-US" altLang="en-US" sz="1400" dirty="0">
                <a:latin typeface="Times New Roman" panose="02020603050405020304" pitchFamily="18" charset="0"/>
                <a:cs typeface="Times New Roman" panose="02020603050405020304" pitchFamily="18" charset="0"/>
              </a:rPr>
              <a:t>, </a:t>
            </a:r>
            <a:r>
              <a:rPr lang="en-US" altLang="en-US" sz="1400" dirty="0" err="1">
                <a:latin typeface="Times New Roman" panose="02020603050405020304" pitchFamily="18" charset="0"/>
                <a:cs typeface="Times New Roman" panose="02020603050405020304" pitchFamily="18" charset="0"/>
              </a:rPr>
              <a:t>Cachar</a:t>
            </a:r>
            <a:r>
              <a:rPr lang="en-US" altLang="en-US" sz="1400" dirty="0">
                <a:latin typeface="Times New Roman" panose="02020603050405020304" pitchFamily="18" charset="0"/>
                <a:cs typeface="Times New Roman" panose="02020603050405020304" pitchFamily="18" charset="0"/>
              </a:rPr>
              <a:t>, </a:t>
            </a:r>
            <a:r>
              <a:rPr lang="en-US" altLang="en-US" sz="1400" dirty="0" err="1">
                <a:latin typeface="Times New Roman" panose="02020603050405020304" pitchFamily="18" charset="0"/>
                <a:cs typeface="Times New Roman" panose="02020603050405020304" pitchFamily="18" charset="0"/>
              </a:rPr>
              <a:t>Darrang</a:t>
            </a:r>
            <a:r>
              <a:rPr lang="en-US" altLang="en-US" sz="1400" dirty="0">
                <a:latin typeface="Times New Roman" panose="02020603050405020304" pitchFamily="18" charset="0"/>
                <a:cs typeface="Times New Roman" panose="02020603050405020304" pitchFamily="18" charset="0"/>
              </a:rPr>
              <a:t>, Goalpara, </a:t>
            </a:r>
            <a:r>
              <a:rPr lang="en-US" altLang="en-US" sz="1400" dirty="0" err="1">
                <a:latin typeface="Times New Roman" panose="02020603050405020304" pitchFamily="18" charset="0"/>
                <a:cs typeface="Times New Roman" panose="02020603050405020304" pitchFamily="18" charset="0"/>
              </a:rPr>
              <a:t>Kamrup</a:t>
            </a:r>
            <a:r>
              <a:rPr lang="en-US" altLang="en-US" sz="1400" dirty="0">
                <a:latin typeface="Times New Roman" panose="02020603050405020304" pitchFamily="18" charset="0"/>
                <a:cs typeface="Times New Roman" panose="02020603050405020304" pitchFamily="18" charset="0"/>
              </a:rPr>
              <a:t>, Lakhimpur, North </a:t>
            </a:r>
            <a:r>
              <a:rPr lang="en-US" altLang="en-US" sz="1400" dirty="0" err="1">
                <a:latin typeface="Times New Roman" panose="02020603050405020304" pitchFamily="18" charset="0"/>
                <a:cs typeface="Times New Roman" panose="02020603050405020304" pitchFamily="18" charset="0"/>
              </a:rPr>
              <a:t>Cachar</a:t>
            </a:r>
            <a:r>
              <a:rPr lang="en-US" altLang="en-US" sz="1400" dirty="0">
                <a:latin typeface="Times New Roman" panose="02020603050405020304" pitchFamily="18" charset="0"/>
                <a:cs typeface="Times New Roman" panose="02020603050405020304" pitchFamily="18" charset="0"/>
              </a:rPr>
              <a:t>, and Nagaon.</a:t>
            </a:r>
          </a:p>
        </p:txBody>
      </p:sp>
      <p:pic>
        <p:nvPicPr>
          <p:cNvPr id="3" name="Audio 2">
            <a:hlinkClick r:id="" action="ppaction://media"/>
            <a:extLst>
              <a:ext uri="{FF2B5EF4-FFF2-40B4-BE49-F238E27FC236}">
                <a16:creationId xmlns:a16="http://schemas.microsoft.com/office/drawing/2014/main" id="{6454185C-01AD-6CAB-F697-6C95D3E53720}"/>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3056986390"/>
      </p:ext>
    </p:extLst>
  </p:cSld>
  <p:clrMapOvr>
    <a:masterClrMapping/>
  </p:clrMapOvr>
  <mc:AlternateContent xmlns:mc="http://schemas.openxmlformats.org/markup-compatibility/2006">
    <mc:Choice xmlns:p14="http://schemas.microsoft.com/office/powerpoint/2010/main" Requires="p14">
      <p:transition spd="slow" p14:dur="2000" advTm="18588"/>
    </mc:Choice>
    <mc:Fallback>
      <p:transition spd="slow" advTm="1858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063171-C690-D169-4363-DC519D854DF5}"/>
              </a:ext>
            </a:extLst>
          </p:cNvPr>
          <p:cNvSpPr>
            <a:spLocks noGrp="1"/>
          </p:cNvSpPr>
          <p:nvPr>
            <p:ph type="title"/>
          </p:nvPr>
        </p:nvSpPr>
        <p:spPr/>
        <p:txBody>
          <a:bodyPr/>
          <a:lstStyle/>
          <a:p>
            <a:r>
              <a:rPr lang="en-IN" sz="1800" b="1" dirty="0">
                <a:solidFill>
                  <a:srgbClr val="000000"/>
                </a:solidFill>
                <a:latin typeface="Calibri" panose="020F0502020204030204" pitchFamily="34" charset="0"/>
                <a:cs typeface="Times New Roman" panose="02020603050405020304" pitchFamily="18" charset="0"/>
              </a:rPr>
              <a:t>18.States with more than 5 districts having over 2500 mm rainfall:</a:t>
            </a:r>
            <a:br>
              <a:rPr lang="en-US" sz="1800" b="1" dirty="0">
                <a:solidFill>
                  <a:srgbClr val="000000"/>
                </a:solidFill>
                <a:latin typeface="Calibri" panose="020F0502020204030204" pitchFamily="34" charset="0"/>
                <a:cs typeface="Times New Roman" panose="02020603050405020304" pitchFamily="18" charset="0"/>
              </a:rPr>
            </a:br>
            <a:endParaRPr lang="en-US" sz="1800" b="1" dirty="0">
              <a:solidFill>
                <a:srgbClr val="000000"/>
              </a:solidFill>
              <a:latin typeface="Calibri" panose="020F0502020204030204" pitchFamily="34" charset="0"/>
              <a:cs typeface="Times New Roman" panose="02020603050405020304" pitchFamily="18" charset="0"/>
            </a:endParaRPr>
          </a:p>
        </p:txBody>
      </p:sp>
      <p:pic>
        <p:nvPicPr>
          <p:cNvPr id="5" name="Content Placeholder 4">
            <a:extLst>
              <a:ext uri="{FF2B5EF4-FFF2-40B4-BE49-F238E27FC236}">
                <a16:creationId xmlns:a16="http://schemas.microsoft.com/office/drawing/2014/main" id="{803D84D5-D571-96EA-1B66-78A7FAE4DA08}"/>
              </a:ext>
            </a:extLst>
          </p:cNvPr>
          <p:cNvPicPr>
            <a:picLocks noChangeAspect="1"/>
          </p:cNvPicPr>
          <p:nvPr/>
        </p:nvPicPr>
        <p:blipFill>
          <a:blip r:embed="rId4"/>
          <a:stretch>
            <a:fillRect/>
          </a:stretch>
        </p:blipFill>
        <p:spPr>
          <a:xfrm>
            <a:off x="828137" y="988072"/>
            <a:ext cx="8098998" cy="2114845"/>
          </a:xfrm>
          <a:prstGeom prst="rect">
            <a:avLst/>
          </a:prstGeom>
        </p:spPr>
      </p:pic>
      <p:pic>
        <p:nvPicPr>
          <p:cNvPr id="7" name="Picture 6">
            <a:extLst>
              <a:ext uri="{FF2B5EF4-FFF2-40B4-BE49-F238E27FC236}">
                <a16:creationId xmlns:a16="http://schemas.microsoft.com/office/drawing/2014/main" id="{229DE4E5-ABFC-793D-A1DF-7F72D66BB4C3}"/>
              </a:ext>
            </a:extLst>
          </p:cNvPr>
          <p:cNvPicPr>
            <a:picLocks noChangeAspect="1"/>
          </p:cNvPicPr>
          <p:nvPr/>
        </p:nvPicPr>
        <p:blipFill>
          <a:blip r:embed="rId5"/>
          <a:stretch>
            <a:fillRect/>
          </a:stretch>
        </p:blipFill>
        <p:spPr>
          <a:xfrm>
            <a:off x="8809784" y="1439627"/>
            <a:ext cx="3162741" cy="1352739"/>
          </a:xfrm>
          <a:prstGeom prst="rect">
            <a:avLst/>
          </a:prstGeom>
        </p:spPr>
      </p:pic>
      <p:sp>
        <p:nvSpPr>
          <p:cNvPr id="8" name="Rectangle 2">
            <a:extLst>
              <a:ext uri="{FF2B5EF4-FFF2-40B4-BE49-F238E27FC236}">
                <a16:creationId xmlns:a16="http://schemas.microsoft.com/office/drawing/2014/main" id="{5680B0F7-41B4-B9C3-BD10-471850C2A46E}"/>
              </a:ext>
            </a:extLst>
          </p:cNvPr>
          <p:cNvSpPr>
            <a:spLocks noChangeArrowheads="1"/>
          </p:cNvSpPr>
          <p:nvPr/>
        </p:nvSpPr>
        <p:spPr bwMode="auto">
          <a:xfrm>
            <a:off x="828137" y="3144729"/>
            <a:ext cx="9700526" cy="310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defTabSz="914400" eaLnBrk="0" fontAlgn="base" hangingPunct="0">
              <a:spcBef>
                <a:spcPct val="0"/>
              </a:spcBef>
              <a:spcAft>
                <a:spcPct val="0"/>
              </a:spcAft>
              <a:buFontTx/>
              <a:buNone/>
            </a:pPr>
            <a:r>
              <a:rPr lang="en-US" altLang="en-US" sz="1400" dirty="0">
                <a:latin typeface="Times New Roman" panose="02020603050405020304" pitchFamily="18" charset="0"/>
                <a:cs typeface="Times New Roman" panose="02020603050405020304" pitchFamily="18" charset="0"/>
              </a:rPr>
              <a:t>🧾 </a:t>
            </a:r>
            <a:r>
              <a:rPr lang="en-US" altLang="en-US" sz="1400" b="1" dirty="0">
                <a:latin typeface="Times New Roman" panose="02020603050405020304" pitchFamily="18" charset="0"/>
                <a:cs typeface="Times New Roman" panose="02020603050405020304" pitchFamily="18" charset="0"/>
              </a:rPr>
              <a:t>Explanation</a:t>
            </a:r>
            <a:r>
              <a:rPr lang="en-US" altLang="en-US" sz="1400" dirty="0">
                <a:latin typeface="Times New Roman" panose="02020603050405020304" pitchFamily="18" charset="0"/>
                <a:cs typeface="Times New Roman" panose="02020603050405020304" pitchFamily="18" charset="0"/>
              </a:rPr>
              <a:t>: This SQL query identifies the states that have more than 5 districts with an average annual rainfall exceeding 2500 mm.</a:t>
            </a:r>
          </a:p>
          <a:p>
            <a:pPr defTabSz="914400" eaLnBrk="0" fontAlgn="base" hangingPunct="0">
              <a:spcBef>
                <a:spcPct val="0"/>
              </a:spcBef>
              <a:spcAft>
                <a:spcPct val="0"/>
              </a:spcAft>
              <a:buFontTx/>
              <a:buChar char="•"/>
            </a:pPr>
            <a:r>
              <a:rPr lang="en-US" altLang="en-US" sz="1400" dirty="0">
                <a:latin typeface="Times New Roman" panose="02020603050405020304" pitchFamily="18" charset="0"/>
                <a:cs typeface="Times New Roman" panose="02020603050405020304" pitchFamily="18" charset="0"/>
              </a:rPr>
              <a:t>It selects the STATE_UT_NAME and counts the number of districts for each state, aliasing this count as DISTRICT_COUNT. </a:t>
            </a:r>
          </a:p>
          <a:p>
            <a:pPr defTabSz="914400" eaLnBrk="0" fontAlgn="base" hangingPunct="0">
              <a:spcBef>
                <a:spcPct val="0"/>
              </a:spcBef>
              <a:spcAft>
                <a:spcPct val="0"/>
              </a:spcAft>
              <a:buFontTx/>
              <a:buChar char="•"/>
            </a:pPr>
            <a:r>
              <a:rPr lang="en-US" altLang="en-US" sz="1400" dirty="0">
                <a:latin typeface="Times New Roman" panose="02020603050405020304" pitchFamily="18" charset="0"/>
                <a:cs typeface="Times New Roman" panose="02020603050405020304" pitchFamily="18" charset="0"/>
              </a:rPr>
              <a:t>The data is retrieved from the RAINFALL_DATA table. </a:t>
            </a:r>
          </a:p>
          <a:p>
            <a:pPr defTabSz="914400" eaLnBrk="0" fontAlgn="base" hangingPunct="0">
              <a:spcBef>
                <a:spcPct val="0"/>
              </a:spcBef>
              <a:spcAft>
                <a:spcPct val="0"/>
              </a:spcAft>
              <a:buFontTx/>
              <a:buChar char="•"/>
            </a:pPr>
            <a:r>
              <a:rPr lang="en-US" altLang="en-US" sz="1400" dirty="0">
                <a:latin typeface="Times New Roman" panose="02020603050405020304" pitchFamily="18" charset="0"/>
                <a:cs typeface="Times New Roman" panose="02020603050405020304" pitchFamily="18" charset="0"/>
              </a:rPr>
              <a:t>The WHERE (JAN + FEB + MAR + APR + MAY + JUN + JUL + AUG + SEP + OCT + NOV + 'DEC') &gt; 2500 clause filters the data to include only those district records where the sum of the monthly rainfall (which represents the annual rainfall) is greater than 2500. </a:t>
            </a:r>
          </a:p>
          <a:p>
            <a:pPr defTabSz="914400" eaLnBrk="0" fontAlgn="base" hangingPunct="0">
              <a:spcBef>
                <a:spcPct val="0"/>
              </a:spcBef>
              <a:spcAft>
                <a:spcPct val="0"/>
              </a:spcAft>
              <a:buFontTx/>
              <a:buChar char="•"/>
            </a:pPr>
            <a:r>
              <a:rPr lang="en-US" altLang="en-US" sz="1400" dirty="0">
                <a:latin typeface="Times New Roman" panose="02020603050405020304" pitchFamily="18" charset="0"/>
                <a:cs typeface="Times New Roman" panose="02020603050405020304" pitchFamily="18" charset="0"/>
              </a:rPr>
              <a:t>The GROUP BY STATE_UT_NAME clause groups the results by state, so the COUNT(DISTRICT) function counts the number of districts meeting the rainfall condition within each state. </a:t>
            </a:r>
          </a:p>
          <a:p>
            <a:pPr defTabSz="914400" eaLnBrk="0" fontAlgn="base" hangingPunct="0">
              <a:spcBef>
                <a:spcPct val="0"/>
              </a:spcBef>
              <a:spcAft>
                <a:spcPct val="0"/>
              </a:spcAft>
              <a:buFontTx/>
              <a:buChar char="•"/>
            </a:pPr>
            <a:r>
              <a:rPr lang="en-US" altLang="en-US" sz="1400" dirty="0">
                <a:latin typeface="Times New Roman" panose="02020603050405020304" pitchFamily="18" charset="0"/>
                <a:cs typeface="Times New Roman" panose="02020603050405020304" pitchFamily="18" charset="0"/>
              </a:rPr>
              <a:t>The HAVING COUNT(DISTRICT) &gt; 5 clause then filters these grouped results, keeping only those states where the count of districts with rainfall over 2500 mm is greater than 5. </a:t>
            </a:r>
          </a:p>
          <a:p>
            <a:pPr defTabSz="914400" eaLnBrk="0" fontAlgn="base" hangingPunct="0">
              <a:spcBef>
                <a:spcPct val="0"/>
              </a:spcBef>
              <a:spcAft>
                <a:spcPct val="0"/>
              </a:spcAft>
              <a:buFontTx/>
              <a:buChar char="•"/>
            </a:pPr>
            <a:r>
              <a:rPr lang="en-US" altLang="en-US" sz="1400" dirty="0">
                <a:latin typeface="Times New Roman" panose="02020603050405020304" pitchFamily="18" charset="0"/>
                <a:cs typeface="Times New Roman" panose="02020603050405020304" pitchFamily="18" charset="0"/>
              </a:rPr>
              <a:t>Finally, ORDER BY DISTRICT_COUNT sorts the resulting states based on the number of such districts in ascending order. </a:t>
            </a:r>
          </a:p>
          <a:p>
            <a:pPr defTabSz="914400" eaLnBrk="0" fontAlgn="base" hangingPunct="0">
              <a:spcBef>
                <a:spcPct val="0"/>
              </a:spcBef>
              <a:spcAft>
                <a:spcPct val="0"/>
              </a:spcAft>
              <a:buFontTx/>
              <a:buNone/>
            </a:pPr>
            <a:r>
              <a:rPr lang="en-US" altLang="en-US" sz="1400" dirty="0">
                <a:latin typeface="Times New Roman" panose="02020603050405020304" pitchFamily="18" charset="0"/>
                <a:cs typeface="Times New Roman" panose="02020603050405020304" pitchFamily="18" charset="0"/>
              </a:rPr>
              <a:t>✅ </a:t>
            </a:r>
            <a:r>
              <a:rPr lang="en-US" altLang="en-US" sz="1400" b="1" dirty="0">
                <a:latin typeface="Times New Roman" panose="02020603050405020304" pitchFamily="18" charset="0"/>
                <a:cs typeface="Times New Roman" panose="02020603050405020304" pitchFamily="18" charset="0"/>
              </a:rPr>
              <a:t>Result</a:t>
            </a:r>
            <a:r>
              <a:rPr lang="en-US" altLang="en-US" sz="1400" dirty="0">
                <a:latin typeface="Times New Roman" panose="02020603050405020304" pitchFamily="18" charset="0"/>
                <a:cs typeface="Times New Roman" panose="02020603050405020304" pitchFamily="18" charset="0"/>
              </a:rPr>
              <a:t> </a:t>
            </a:r>
            <a:r>
              <a:rPr lang="en-US" altLang="en-US" sz="1400" b="1" dirty="0">
                <a:latin typeface="Times New Roman" panose="02020603050405020304" pitchFamily="18" charset="0"/>
                <a:cs typeface="Times New Roman" panose="02020603050405020304" pitchFamily="18" charset="0"/>
              </a:rPr>
              <a:t>Highlight</a:t>
            </a:r>
            <a:r>
              <a:rPr lang="en-US" altLang="en-US" sz="1400" dirty="0">
                <a:latin typeface="Times New Roman" panose="02020603050405020304" pitchFamily="18" charset="0"/>
                <a:cs typeface="Times New Roman" panose="02020603050405020304" pitchFamily="18" charset="0"/>
              </a:rPr>
              <a:t>: The following states have more than 5 districts with an average annual rainfall exceeding 2500 mm: Mizoram (7 districts), Arunachal Pradesh (11 districts), Kerala (11 districts), and Assam (13 districts).</a:t>
            </a:r>
          </a:p>
        </p:txBody>
      </p:sp>
      <p:pic>
        <p:nvPicPr>
          <p:cNvPr id="3" name="Audio 2">
            <a:hlinkClick r:id="" action="ppaction://media"/>
            <a:extLst>
              <a:ext uri="{FF2B5EF4-FFF2-40B4-BE49-F238E27FC236}">
                <a16:creationId xmlns:a16="http://schemas.microsoft.com/office/drawing/2014/main" id="{8286A6DE-4BA5-E4EA-5F4D-3632BC10FB6D}"/>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3175187246"/>
      </p:ext>
    </p:extLst>
  </p:cSld>
  <p:clrMapOvr>
    <a:masterClrMapping/>
  </p:clrMapOvr>
  <mc:AlternateContent xmlns:mc="http://schemas.openxmlformats.org/markup-compatibility/2006">
    <mc:Choice xmlns:p14="http://schemas.microsoft.com/office/powerpoint/2010/main" Requires="p14">
      <p:transition spd="slow" p14:dur="2000" advTm="10040"/>
    </mc:Choice>
    <mc:Fallback>
      <p:transition spd="slow" advTm="100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5CA555-3BD5-B791-0AED-9C31334C2814}"/>
              </a:ext>
            </a:extLst>
          </p:cNvPr>
          <p:cNvSpPr>
            <a:spLocks noGrp="1"/>
          </p:cNvSpPr>
          <p:nvPr>
            <p:ph type="title"/>
          </p:nvPr>
        </p:nvSpPr>
        <p:spPr>
          <a:xfrm>
            <a:off x="754972" y="665123"/>
            <a:ext cx="8596668" cy="1320800"/>
          </a:xfrm>
        </p:spPr>
        <p:txBody>
          <a:bodyPr/>
          <a:lstStyle/>
          <a:p>
            <a:r>
              <a:rPr lang="en-IN" sz="1800" b="1" dirty="0">
                <a:solidFill>
                  <a:srgbClr val="000000"/>
                </a:solidFill>
                <a:latin typeface="Calibri" panose="020F0502020204030204" pitchFamily="34" charset="0"/>
                <a:cs typeface="Times New Roman" panose="02020603050405020304" pitchFamily="18" charset="0"/>
              </a:rPr>
              <a:t>19.Districts where May is the wettest month:</a:t>
            </a:r>
            <a:br>
              <a:rPr lang="en-US" sz="1800" u="none" strike="noStrike" dirty="0">
                <a:effectLst/>
                <a:latin typeface="Calibri" panose="020F0502020204030204" pitchFamily="34" charset="0"/>
                <a:ea typeface="Calibri" panose="020F0502020204030204" pitchFamily="34" charset="0"/>
              </a:rPr>
            </a:br>
            <a:endParaRPr lang="en-US" dirty="0"/>
          </a:p>
        </p:txBody>
      </p:sp>
      <p:pic>
        <p:nvPicPr>
          <p:cNvPr id="9" name="Picture 8">
            <a:extLst>
              <a:ext uri="{FF2B5EF4-FFF2-40B4-BE49-F238E27FC236}">
                <a16:creationId xmlns:a16="http://schemas.microsoft.com/office/drawing/2014/main" id="{669540F5-363F-E787-DC00-0F6ADA4262C5}"/>
              </a:ext>
            </a:extLst>
          </p:cNvPr>
          <p:cNvPicPr>
            <a:picLocks noChangeAspect="1"/>
          </p:cNvPicPr>
          <p:nvPr/>
        </p:nvPicPr>
        <p:blipFill>
          <a:blip r:embed="rId4"/>
          <a:stretch>
            <a:fillRect/>
          </a:stretch>
        </p:blipFill>
        <p:spPr>
          <a:xfrm>
            <a:off x="754972" y="1205306"/>
            <a:ext cx="5953956" cy="1924319"/>
          </a:xfrm>
          <a:prstGeom prst="rect">
            <a:avLst/>
          </a:prstGeom>
        </p:spPr>
      </p:pic>
      <p:pic>
        <p:nvPicPr>
          <p:cNvPr id="11" name="Picture 10">
            <a:extLst>
              <a:ext uri="{FF2B5EF4-FFF2-40B4-BE49-F238E27FC236}">
                <a16:creationId xmlns:a16="http://schemas.microsoft.com/office/drawing/2014/main" id="{07AB4276-38B3-7AA4-6083-C8EB231449D8}"/>
              </a:ext>
            </a:extLst>
          </p:cNvPr>
          <p:cNvPicPr>
            <a:picLocks noChangeAspect="1"/>
          </p:cNvPicPr>
          <p:nvPr/>
        </p:nvPicPr>
        <p:blipFill>
          <a:blip r:embed="rId5"/>
          <a:stretch>
            <a:fillRect/>
          </a:stretch>
        </p:blipFill>
        <p:spPr>
          <a:xfrm>
            <a:off x="8383740" y="1662569"/>
            <a:ext cx="2286319" cy="1009791"/>
          </a:xfrm>
          <a:prstGeom prst="rect">
            <a:avLst/>
          </a:prstGeom>
        </p:spPr>
      </p:pic>
      <p:sp>
        <p:nvSpPr>
          <p:cNvPr id="14" name="Rectangle 1">
            <a:extLst>
              <a:ext uri="{FF2B5EF4-FFF2-40B4-BE49-F238E27FC236}">
                <a16:creationId xmlns:a16="http://schemas.microsoft.com/office/drawing/2014/main" id="{A9454C4B-6FA1-BAE4-185A-FC6EFB76282C}"/>
              </a:ext>
            </a:extLst>
          </p:cNvPr>
          <p:cNvSpPr>
            <a:spLocks noChangeArrowheads="1"/>
          </p:cNvSpPr>
          <p:nvPr/>
        </p:nvSpPr>
        <p:spPr bwMode="auto">
          <a:xfrm>
            <a:off x="754972" y="3252451"/>
            <a:ext cx="10618422" cy="2893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defTabSz="914400" eaLnBrk="0" fontAlgn="base" hangingPunct="0">
              <a:spcBef>
                <a:spcPct val="0"/>
              </a:spcBef>
              <a:spcAft>
                <a:spcPct val="0"/>
              </a:spcAft>
              <a:buFontTx/>
              <a:buNone/>
            </a:pPr>
            <a:r>
              <a:rPr lang="en-US" altLang="en-US" sz="1400" dirty="0">
                <a:latin typeface="Times New Roman" panose="02020603050405020304" pitchFamily="18" charset="0"/>
                <a:cs typeface="Times New Roman" panose="02020603050405020304" pitchFamily="18" charset="0"/>
              </a:rPr>
              <a:t>🧾 </a:t>
            </a:r>
            <a:r>
              <a:rPr lang="en-US" altLang="en-US" sz="1400" b="1" dirty="0">
                <a:latin typeface="Times New Roman" panose="02020603050405020304" pitchFamily="18" charset="0"/>
                <a:cs typeface="Times New Roman" panose="02020603050405020304" pitchFamily="18" charset="0"/>
              </a:rPr>
              <a:t>Explanation</a:t>
            </a:r>
            <a:r>
              <a:rPr lang="en-US" altLang="en-US" sz="1400" dirty="0">
                <a:latin typeface="Times New Roman" panose="02020603050405020304" pitchFamily="18" charset="0"/>
                <a:cs typeface="Times New Roman" panose="02020603050405020304" pitchFamily="18" charset="0"/>
              </a:rPr>
              <a:t>: This SQL query identifies the districts where the rainfall in May is greater than or equal to the rainfall in all other months.</a:t>
            </a:r>
          </a:p>
          <a:p>
            <a:pPr defTabSz="914400" eaLnBrk="0" fontAlgn="base" hangingPunct="0">
              <a:spcBef>
                <a:spcPct val="0"/>
              </a:spcBef>
              <a:spcAft>
                <a:spcPct val="0"/>
              </a:spcAft>
              <a:buFontTx/>
              <a:buChar char="•"/>
            </a:pPr>
            <a:r>
              <a:rPr lang="en-US" altLang="en-US" sz="1400" dirty="0">
                <a:latin typeface="Times New Roman" panose="02020603050405020304" pitchFamily="18" charset="0"/>
                <a:cs typeface="Times New Roman" panose="02020603050405020304" pitchFamily="18" charset="0"/>
              </a:rPr>
              <a:t>It selects the DISTRICT and the rainfall in MAY from the RAINFALL_DATA table. </a:t>
            </a:r>
          </a:p>
          <a:p>
            <a:pPr defTabSz="914400" eaLnBrk="0" fontAlgn="base" hangingPunct="0">
              <a:spcBef>
                <a:spcPct val="0"/>
              </a:spcBef>
              <a:spcAft>
                <a:spcPct val="0"/>
              </a:spcAft>
              <a:buFontTx/>
              <a:buChar char="•"/>
            </a:pPr>
            <a:r>
              <a:rPr lang="en-US" altLang="en-US" sz="1400" dirty="0">
                <a:latin typeface="Times New Roman" panose="02020603050405020304" pitchFamily="18" charset="0"/>
                <a:cs typeface="Times New Roman" panose="02020603050405020304" pitchFamily="18" charset="0"/>
              </a:rPr>
              <a:t>The WHERE clause applies a series of conditions using the &gt;= (greater than or equal to) operator. </a:t>
            </a:r>
          </a:p>
          <a:p>
            <a:pPr defTabSz="914400" eaLnBrk="0" fontAlgn="base" hangingPunct="0">
              <a:spcBef>
                <a:spcPct val="0"/>
              </a:spcBef>
              <a:spcAft>
                <a:spcPct val="0"/>
              </a:spcAft>
              <a:buFontTx/>
              <a:buChar char="•"/>
            </a:pPr>
            <a:r>
              <a:rPr lang="en-US" altLang="en-US" sz="1400" dirty="0">
                <a:latin typeface="Times New Roman" panose="02020603050405020304" pitchFamily="18" charset="0"/>
                <a:cs typeface="Times New Roman" panose="02020603050405020304" pitchFamily="18" charset="0"/>
              </a:rPr>
              <a:t>MAY &gt;= JAN AND MAY &gt;= FEB AND MAY &gt;= MAR AND MAY &gt;= APR ensures that the rainfall in May is greater than or equal to the rainfall in January, February, March, and April. </a:t>
            </a:r>
          </a:p>
          <a:p>
            <a:pPr defTabSz="914400" eaLnBrk="0" fontAlgn="base" hangingPunct="0">
              <a:spcBef>
                <a:spcPct val="0"/>
              </a:spcBef>
              <a:spcAft>
                <a:spcPct val="0"/>
              </a:spcAft>
              <a:buFontTx/>
              <a:buChar char="•"/>
            </a:pPr>
            <a:r>
              <a:rPr lang="en-US" altLang="en-US" sz="1400" dirty="0">
                <a:latin typeface="Times New Roman" panose="02020603050405020304" pitchFamily="18" charset="0"/>
                <a:cs typeface="Times New Roman" panose="02020603050405020304" pitchFamily="18" charset="0"/>
              </a:rPr>
              <a:t>AND MAY &gt;= JUN AND MAY &gt;= JUL AND MAY &gt;= AUG AND MAY &gt;= SEP further ensures that May's rainfall is greater than or equal to June, July, August, and September. </a:t>
            </a:r>
          </a:p>
          <a:p>
            <a:pPr defTabSz="914400" eaLnBrk="0" fontAlgn="base" hangingPunct="0">
              <a:spcBef>
                <a:spcPct val="0"/>
              </a:spcBef>
              <a:spcAft>
                <a:spcPct val="0"/>
              </a:spcAft>
              <a:buFontTx/>
              <a:buChar char="•"/>
            </a:pPr>
            <a:r>
              <a:rPr lang="en-US" altLang="en-US" sz="1400" dirty="0">
                <a:latin typeface="Times New Roman" panose="02020603050405020304" pitchFamily="18" charset="0"/>
                <a:cs typeface="Times New Roman" panose="02020603050405020304" pitchFamily="18" charset="0"/>
              </a:rPr>
              <a:t>AND MAY &gt;= OCT AND MAY &gt;= NOV AND MAY &gt;= 'DEC' completes the comparison, ensuring May's rainfall is also greater than or equal to October, November, and December. </a:t>
            </a:r>
          </a:p>
          <a:p>
            <a:pPr defTabSz="914400" eaLnBrk="0" fontAlgn="base" hangingPunct="0">
              <a:spcBef>
                <a:spcPct val="0"/>
              </a:spcBef>
              <a:spcAft>
                <a:spcPct val="0"/>
              </a:spcAft>
              <a:buFontTx/>
              <a:buChar char="•"/>
            </a:pPr>
            <a:r>
              <a:rPr lang="en-US" altLang="en-US" sz="1400" dirty="0">
                <a:latin typeface="Times New Roman" panose="02020603050405020304" pitchFamily="18" charset="0"/>
                <a:cs typeface="Times New Roman" panose="02020603050405020304" pitchFamily="18" charset="0"/>
              </a:rPr>
              <a:t>Only the districts that satisfy all these conditions (i.e., where May has the highest or equal highest rainfall among all months) are included in the result. </a:t>
            </a:r>
          </a:p>
          <a:p>
            <a:pPr defTabSz="914400" eaLnBrk="0" fontAlgn="base" hangingPunct="0">
              <a:spcBef>
                <a:spcPct val="0"/>
              </a:spcBef>
              <a:spcAft>
                <a:spcPct val="0"/>
              </a:spcAft>
              <a:buFontTx/>
              <a:buNone/>
            </a:pPr>
            <a:r>
              <a:rPr lang="en-US" altLang="en-US" sz="1400" dirty="0">
                <a:latin typeface="Times New Roman" panose="02020603050405020304" pitchFamily="18" charset="0"/>
                <a:cs typeface="Times New Roman" panose="02020603050405020304" pitchFamily="18" charset="0"/>
              </a:rPr>
              <a:t>✅ </a:t>
            </a:r>
            <a:r>
              <a:rPr lang="en-US" altLang="en-US" sz="1400" b="1" dirty="0">
                <a:latin typeface="Times New Roman" panose="02020603050405020304" pitchFamily="18" charset="0"/>
                <a:cs typeface="Times New Roman" panose="02020603050405020304" pitchFamily="18" charset="0"/>
              </a:rPr>
              <a:t>Result</a:t>
            </a:r>
            <a:r>
              <a:rPr lang="en-US" altLang="en-US" sz="1400" dirty="0">
                <a:latin typeface="Times New Roman" panose="02020603050405020304" pitchFamily="18" charset="0"/>
                <a:cs typeface="Times New Roman" panose="02020603050405020304" pitchFamily="18" charset="0"/>
              </a:rPr>
              <a:t> </a:t>
            </a:r>
            <a:r>
              <a:rPr lang="en-US" altLang="en-US" sz="1400" b="1" dirty="0">
                <a:latin typeface="Times New Roman" panose="02020603050405020304" pitchFamily="18" charset="0"/>
                <a:cs typeface="Times New Roman" panose="02020603050405020304" pitchFamily="18" charset="0"/>
              </a:rPr>
              <a:t>Highlight</a:t>
            </a:r>
            <a:r>
              <a:rPr lang="en-US" altLang="en-US" sz="1400" dirty="0">
                <a:latin typeface="Times New Roman" panose="02020603050405020304" pitchFamily="18" charset="0"/>
                <a:cs typeface="Times New Roman" panose="02020603050405020304" pitchFamily="18" charset="0"/>
              </a:rPr>
              <a:t>: In the district of Nicobar, the rainfall in May (358.5 mm) is the highest or equal to the highest compared to the rainfall in all other months.</a:t>
            </a:r>
          </a:p>
        </p:txBody>
      </p:sp>
      <p:pic>
        <p:nvPicPr>
          <p:cNvPr id="3" name="Audio 2">
            <a:hlinkClick r:id="" action="ppaction://media"/>
            <a:extLst>
              <a:ext uri="{FF2B5EF4-FFF2-40B4-BE49-F238E27FC236}">
                <a16:creationId xmlns:a16="http://schemas.microsoft.com/office/drawing/2014/main" id="{1427CF21-CB93-8927-8B47-C41D6F4FABB9}"/>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1995168598"/>
      </p:ext>
    </p:extLst>
  </p:cSld>
  <p:clrMapOvr>
    <a:masterClrMapping/>
  </p:clrMapOvr>
  <mc:AlternateContent xmlns:mc="http://schemas.openxmlformats.org/markup-compatibility/2006">
    <mc:Choice xmlns:p14="http://schemas.microsoft.com/office/powerpoint/2010/main" Requires="p14">
      <p:transition spd="slow" p14:dur="2000" advTm="6382"/>
    </mc:Choice>
    <mc:Fallback>
      <p:transition spd="slow" advTm="638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3DC94A-B869-B9CB-9A02-38D4717955AE}"/>
              </a:ext>
            </a:extLst>
          </p:cNvPr>
          <p:cNvSpPr>
            <a:spLocks noGrp="1"/>
          </p:cNvSpPr>
          <p:nvPr>
            <p:ph type="title"/>
          </p:nvPr>
        </p:nvSpPr>
        <p:spPr>
          <a:xfrm>
            <a:off x="802627" y="609599"/>
            <a:ext cx="8596668" cy="1320800"/>
          </a:xfrm>
        </p:spPr>
        <p:txBody>
          <a:bodyPr/>
          <a:lstStyle/>
          <a:p>
            <a:r>
              <a:rPr lang="en-IN" sz="1800" b="1" dirty="0">
                <a:solidFill>
                  <a:srgbClr val="000000"/>
                </a:solidFill>
                <a:latin typeface="Calibri" panose="020F0502020204030204" pitchFamily="34" charset="0"/>
                <a:cs typeface="Times New Roman" panose="02020603050405020304" pitchFamily="18" charset="0"/>
              </a:rPr>
              <a:t>20.Average rainfall in all districts of Arunachal Pradesh:</a:t>
            </a:r>
            <a:br>
              <a:rPr lang="en-US" sz="1800" b="1" dirty="0">
                <a:solidFill>
                  <a:srgbClr val="000000"/>
                </a:solidFill>
                <a:latin typeface="Calibri" panose="020F0502020204030204" pitchFamily="34" charset="0"/>
                <a:cs typeface="Times New Roman" panose="02020603050405020304" pitchFamily="18" charset="0"/>
              </a:rPr>
            </a:br>
            <a:endParaRPr lang="en-US" sz="1800" b="1" dirty="0">
              <a:solidFill>
                <a:srgbClr val="000000"/>
              </a:solidFill>
              <a:latin typeface="Calibri" panose="020F0502020204030204" pitchFamily="34" charset="0"/>
              <a:cs typeface="Times New Roman" panose="02020603050405020304" pitchFamily="18" charset="0"/>
            </a:endParaRPr>
          </a:p>
        </p:txBody>
      </p:sp>
      <p:pic>
        <p:nvPicPr>
          <p:cNvPr id="5" name="Content Placeholder 4">
            <a:extLst>
              <a:ext uri="{FF2B5EF4-FFF2-40B4-BE49-F238E27FC236}">
                <a16:creationId xmlns:a16="http://schemas.microsoft.com/office/drawing/2014/main" id="{64DE5579-620B-2F77-6BB9-223E59444048}"/>
              </a:ext>
            </a:extLst>
          </p:cNvPr>
          <p:cNvPicPr>
            <a:picLocks noGrp="1" noChangeAspect="1"/>
          </p:cNvPicPr>
          <p:nvPr>
            <p:ph idx="1"/>
          </p:nvPr>
        </p:nvPicPr>
        <p:blipFill>
          <a:blip r:embed="rId4"/>
          <a:stretch>
            <a:fillRect/>
          </a:stretch>
        </p:blipFill>
        <p:spPr>
          <a:xfrm>
            <a:off x="802627" y="1077343"/>
            <a:ext cx="8596312" cy="1706113"/>
          </a:xfrm>
        </p:spPr>
      </p:pic>
      <p:pic>
        <p:nvPicPr>
          <p:cNvPr id="7" name="Picture 6">
            <a:extLst>
              <a:ext uri="{FF2B5EF4-FFF2-40B4-BE49-F238E27FC236}">
                <a16:creationId xmlns:a16="http://schemas.microsoft.com/office/drawing/2014/main" id="{4121EF71-B076-06C2-DE4D-6052A9A26199}"/>
              </a:ext>
            </a:extLst>
          </p:cNvPr>
          <p:cNvPicPr>
            <a:picLocks noChangeAspect="1"/>
          </p:cNvPicPr>
          <p:nvPr/>
        </p:nvPicPr>
        <p:blipFill>
          <a:blip r:embed="rId5"/>
          <a:stretch>
            <a:fillRect/>
          </a:stretch>
        </p:blipFill>
        <p:spPr>
          <a:xfrm>
            <a:off x="9737369" y="1677464"/>
            <a:ext cx="1943371" cy="924054"/>
          </a:xfrm>
          <a:prstGeom prst="rect">
            <a:avLst/>
          </a:prstGeom>
        </p:spPr>
      </p:pic>
      <p:sp>
        <p:nvSpPr>
          <p:cNvPr id="8" name="Rectangle 1">
            <a:extLst>
              <a:ext uri="{FF2B5EF4-FFF2-40B4-BE49-F238E27FC236}">
                <a16:creationId xmlns:a16="http://schemas.microsoft.com/office/drawing/2014/main" id="{93259643-9224-8235-43F4-E8490A6C1A43}"/>
              </a:ext>
            </a:extLst>
          </p:cNvPr>
          <p:cNvSpPr>
            <a:spLocks noChangeArrowheads="1"/>
          </p:cNvSpPr>
          <p:nvPr/>
        </p:nvSpPr>
        <p:spPr bwMode="auto">
          <a:xfrm>
            <a:off x="677334" y="3146606"/>
            <a:ext cx="10615218"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defTabSz="914400" eaLnBrk="0" fontAlgn="base" hangingPunct="0">
              <a:spcBef>
                <a:spcPct val="0"/>
              </a:spcBef>
              <a:spcAft>
                <a:spcPct val="0"/>
              </a:spcAft>
              <a:buFontTx/>
              <a:buNone/>
            </a:pPr>
            <a:r>
              <a:rPr lang="en-US" altLang="en-US" sz="1400" dirty="0">
                <a:latin typeface="Times New Roman" panose="02020603050405020304" pitchFamily="18" charset="0"/>
                <a:cs typeface="Times New Roman" panose="02020603050405020304" pitchFamily="18" charset="0"/>
              </a:rPr>
              <a:t>🧾 Explanation: This SQL query calculates the average annual rainfall for all districts within the state of 'Arunachal Pradesh'.</a:t>
            </a:r>
          </a:p>
          <a:p>
            <a:pPr defTabSz="914400" eaLnBrk="0" fontAlgn="base" hangingPunct="0">
              <a:spcBef>
                <a:spcPct val="0"/>
              </a:spcBef>
              <a:spcAft>
                <a:spcPct val="0"/>
              </a:spcAft>
              <a:buFontTx/>
              <a:buChar char="•"/>
            </a:pPr>
            <a:r>
              <a:rPr lang="en-US" altLang="en-US" sz="1400" dirty="0">
                <a:latin typeface="Times New Roman" panose="02020603050405020304" pitchFamily="18" charset="0"/>
                <a:cs typeface="Times New Roman" panose="02020603050405020304" pitchFamily="18" charset="0"/>
              </a:rPr>
              <a:t>It selects the average of the rainfall data for each month (JAN, FEB, MAR, APR, MAY, JUN, JUL, AUG, SEP, OCT, NOV, and DEC). </a:t>
            </a:r>
          </a:p>
          <a:p>
            <a:pPr defTabSz="914400" eaLnBrk="0" fontAlgn="base" hangingPunct="0">
              <a:spcBef>
                <a:spcPct val="0"/>
              </a:spcBef>
              <a:spcAft>
                <a:spcPct val="0"/>
              </a:spcAft>
              <a:buFontTx/>
              <a:buChar char="•"/>
            </a:pPr>
            <a:r>
              <a:rPr lang="en-US" altLang="en-US" sz="1400" dirty="0">
                <a:latin typeface="Times New Roman" panose="02020603050405020304" pitchFamily="18" charset="0"/>
                <a:cs typeface="Times New Roman" panose="02020603050405020304" pitchFamily="18" charset="0"/>
              </a:rPr>
              <a:t>The AVG() function computes the mean of these monthly rainfall values, effectively giving the average annual rainfall across the districts. </a:t>
            </a:r>
          </a:p>
          <a:p>
            <a:pPr defTabSz="914400" eaLnBrk="0" fontAlgn="base" hangingPunct="0">
              <a:spcBef>
                <a:spcPct val="0"/>
              </a:spcBef>
              <a:spcAft>
                <a:spcPct val="0"/>
              </a:spcAft>
              <a:buFontTx/>
              <a:buChar char="•"/>
            </a:pPr>
            <a:r>
              <a:rPr lang="en-US" altLang="en-US" sz="1400" dirty="0">
                <a:latin typeface="Times New Roman" panose="02020603050405020304" pitchFamily="18" charset="0"/>
                <a:cs typeface="Times New Roman" panose="02020603050405020304" pitchFamily="18" charset="0"/>
              </a:rPr>
              <a:t>The ROUND(..., 2) function then rounds this average annual rainfall to two decimal places for better readability. </a:t>
            </a:r>
          </a:p>
          <a:p>
            <a:pPr defTabSz="914400" eaLnBrk="0" fontAlgn="base" hangingPunct="0">
              <a:spcBef>
                <a:spcPct val="0"/>
              </a:spcBef>
              <a:spcAft>
                <a:spcPct val="0"/>
              </a:spcAft>
              <a:buFontTx/>
              <a:buChar char="•"/>
            </a:pPr>
            <a:r>
              <a:rPr lang="en-US" altLang="en-US" sz="1400" dirty="0">
                <a:latin typeface="Times New Roman" panose="02020603050405020304" pitchFamily="18" charset="0"/>
                <a:cs typeface="Times New Roman" panose="02020603050405020304" pitchFamily="18" charset="0"/>
              </a:rPr>
              <a:t>The result is aliased as </a:t>
            </a:r>
            <a:r>
              <a:rPr lang="en-US" altLang="en-US" sz="1400" dirty="0" err="1">
                <a:latin typeface="Times New Roman" panose="02020603050405020304" pitchFamily="18" charset="0"/>
                <a:cs typeface="Times New Roman" panose="02020603050405020304" pitchFamily="18" charset="0"/>
              </a:rPr>
              <a:t>avg_annual_rainfall</a:t>
            </a:r>
            <a:r>
              <a:rPr lang="en-US" altLang="en-US" sz="1400" dirty="0">
                <a:latin typeface="Times New Roman" panose="02020603050405020304" pitchFamily="18" charset="0"/>
                <a:cs typeface="Times New Roman" panose="02020603050405020304" pitchFamily="18" charset="0"/>
              </a:rPr>
              <a:t>. </a:t>
            </a:r>
          </a:p>
          <a:p>
            <a:pPr defTabSz="914400" eaLnBrk="0" fontAlgn="base" hangingPunct="0">
              <a:spcBef>
                <a:spcPct val="0"/>
              </a:spcBef>
              <a:spcAft>
                <a:spcPct val="0"/>
              </a:spcAft>
              <a:buFontTx/>
              <a:buChar char="•"/>
            </a:pPr>
            <a:r>
              <a:rPr lang="en-US" altLang="en-US" sz="1400" dirty="0">
                <a:latin typeface="Times New Roman" panose="02020603050405020304" pitchFamily="18" charset="0"/>
                <a:cs typeface="Times New Roman" panose="02020603050405020304" pitchFamily="18" charset="0"/>
              </a:rPr>
              <a:t>The FROM RAINFALL_DATA clause specifies that the data is being retrieved from a table named RAINFALL_DATA. </a:t>
            </a:r>
          </a:p>
          <a:p>
            <a:pPr defTabSz="914400" eaLnBrk="0" fontAlgn="base" hangingPunct="0">
              <a:spcBef>
                <a:spcPct val="0"/>
              </a:spcBef>
              <a:spcAft>
                <a:spcPct val="0"/>
              </a:spcAft>
              <a:buFontTx/>
              <a:buChar char="•"/>
            </a:pPr>
            <a:r>
              <a:rPr lang="en-US" altLang="en-US" sz="1400" dirty="0">
                <a:latin typeface="Times New Roman" panose="02020603050405020304" pitchFamily="18" charset="0"/>
                <a:cs typeface="Times New Roman" panose="02020603050405020304" pitchFamily="18" charset="0"/>
              </a:rPr>
              <a:t>The WHERE STATE_UT_NAME = 'Arunachal Pradesh' clause filters the data to include only records where the state or union territory name is 'Arunachal Pradesh'. </a:t>
            </a:r>
          </a:p>
          <a:p>
            <a:pPr defTabSz="914400" eaLnBrk="0" fontAlgn="base" hangingPunct="0">
              <a:spcBef>
                <a:spcPct val="0"/>
              </a:spcBef>
              <a:spcAft>
                <a:spcPct val="0"/>
              </a:spcAft>
              <a:buFontTx/>
              <a:buNone/>
            </a:pPr>
            <a:r>
              <a:rPr lang="en-US" altLang="en-US" sz="1400" dirty="0">
                <a:latin typeface="Times New Roman" panose="02020603050405020304" pitchFamily="18" charset="0"/>
                <a:cs typeface="Times New Roman" panose="02020603050405020304" pitchFamily="18" charset="0"/>
              </a:rPr>
              <a:t>✅ Result Highlight: The average annual rainfall across all districts of Arunachal Pradesh is 2927.38 mm.</a:t>
            </a:r>
          </a:p>
        </p:txBody>
      </p:sp>
      <p:pic>
        <p:nvPicPr>
          <p:cNvPr id="3" name="Audio 2">
            <a:hlinkClick r:id="" action="ppaction://media"/>
            <a:extLst>
              <a:ext uri="{FF2B5EF4-FFF2-40B4-BE49-F238E27FC236}">
                <a16:creationId xmlns:a16="http://schemas.microsoft.com/office/drawing/2014/main" id="{5F39DDA7-B86E-E2E1-1D1C-F38C236C72D6}"/>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1072958741"/>
      </p:ext>
    </p:extLst>
  </p:cSld>
  <p:clrMapOvr>
    <a:masterClrMapping/>
  </p:clrMapOvr>
  <mc:AlternateContent xmlns:mc="http://schemas.openxmlformats.org/markup-compatibility/2006">
    <mc:Choice xmlns:p14="http://schemas.microsoft.com/office/powerpoint/2010/main" Requires="p14">
      <p:transition spd="slow" p14:dur="2000" advTm="3542"/>
    </mc:Choice>
    <mc:Fallback>
      <p:transition spd="slow" advTm="354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A28FC8-D032-63F8-3052-A85CA1469DF9}"/>
              </a:ext>
            </a:extLst>
          </p:cNvPr>
          <p:cNvSpPr>
            <a:spLocks noGrp="1"/>
          </p:cNvSpPr>
          <p:nvPr>
            <p:ph type="title"/>
          </p:nvPr>
        </p:nvSpPr>
        <p:spPr/>
        <p:txBody>
          <a:bodyPr/>
          <a:lstStyle/>
          <a:p>
            <a:r>
              <a:rPr lang="en-US" b="1" dirty="0"/>
              <a:t>Overall Conclusions:</a:t>
            </a:r>
            <a:br>
              <a:rPr lang="en-US" b="1" dirty="0"/>
            </a:br>
            <a:endParaRPr lang="en-US" dirty="0"/>
          </a:p>
        </p:txBody>
      </p:sp>
      <p:sp>
        <p:nvSpPr>
          <p:cNvPr id="3" name="Content Placeholder 2">
            <a:extLst>
              <a:ext uri="{FF2B5EF4-FFF2-40B4-BE49-F238E27FC236}">
                <a16:creationId xmlns:a16="http://schemas.microsoft.com/office/drawing/2014/main" id="{89215335-224B-5B00-5F4E-846B5206B160}"/>
              </a:ext>
            </a:extLst>
          </p:cNvPr>
          <p:cNvSpPr>
            <a:spLocks noGrp="1"/>
          </p:cNvSpPr>
          <p:nvPr>
            <p:ph idx="1"/>
          </p:nvPr>
        </p:nvSpPr>
        <p:spPr>
          <a:xfrm>
            <a:off x="1121433" y="1673525"/>
            <a:ext cx="9411419" cy="4367837"/>
          </a:xfrm>
        </p:spPr>
        <p:txBody>
          <a:bodyPr>
            <a:normAutofit/>
          </a:bodyPr>
          <a:lstStyle/>
          <a:p>
            <a:pPr>
              <a:buFont typeface="+mj-lt"/>
              <a:buAutoNum type="arabicPeriod"/>
            </a:pPr>
            <a:r>
              <a:rPr lang="en-US" b="1" dirty="0"/>
              <a:t>State-wise Analysis</a:t>
            </a:r>
            <a:r>
              <a:rPr lang="en-US" dirty="0"/>
              <a:t>: The data reveals that </a:t>
            </a:r>
            <a:r>
              <a:rPr lang="en-US" b="1" dirty="0"/>
              <a:t>Meghalaya</a:t>
            </a:r>
            <a:r>
              <a:rPr lang="en-US" dirty="0"/>
              <a:t> consistently receives the </a:t>
            </a:r>
            <a:r>
              <a:rPr lang="en-US" b="1" dirty="0"/>
              <a:t>highest annual rainfall</a:t>
            </a:r>
            <a:r>
              <a:rPr lang="en-US" dirty="0"/>
              <a:t>, while </a:t>
            </a:r>
            <a:r>
              <a:rPr lang="en-US" b="1" dirty="0"/>
              <a:t>Rajasthan</a:t>
            </a:r>
            <a:r>
              <a:rPr lang="en-US" dirty="0"/>
              <a:t> and </a:t>
            </a:r>
            <a:r>
              <a:rPr lang="en-US" b="1" dirty="0"/>
              <a:t>Ladakh</a:t>
            </a:r>
            <a:r>
              <a:rPr lang="en-US" dirty="0"/>
              <a:t> receive the least, highlighting regional climatic diversity.</a:t>
            </a:r>
          </a:p>
          <a:p>
            <a:pPr>
              <a:buFont typeface="+mj-lt"/>
              <a:buAutoNum type="arabicPeriod"/>
            </a:pPr>
            <a:r>
              <a:rPr lang="en-US" b="1" dirty="0"/>
              <a:t>Seasonal Trends</a:t>
            </a:r>
            <a:r>
              <a:rPr lang="en-US" dirty="0"/>
              <a:t>: </a:t>
            </a:r>
            <a:r>
              <a:rPr lang="en-US" b="1" dirty="0"/>
              <a:t>Monsoon months (June–September)</a:t>
            </a:r>
            <a:r>
              <a:rPr lang="en-US" dirty="0"/>
              <a:t> contribute the majority of rainfall, confirming their critical role in India’s water resources.</a:t>
            </a:r>
          </a:p>
          <a:p>
            <a:pPr>
              <a:buFont typeface="+mj-lt"/>
              <a:buAutoNum type="arabicPeriod"/>
            </a:pPr>
            <a:r>
              <a:rPr lang="en-US" b="1" dirty="0"/>
              <a:t>District-Level Insights</a:t>
            </a:r>
            <a:r>
              <a:rPr lang="en-US" dirty="0"/>
              <a:t>: Specific districts such as </a:t>
            </a:r>
            <a:r>
              <a:rPr lang="en-US" b="1" dirty="0" err="1"/>
              <a:t>Cherrapunji</a:t>
            </a:r>
            <a:r>
              <a:rPr lang="en-US" dirty="0"/>
              <a:t> and </a:t>
            </a:r>
            <a:r>
              <a:rPr lang="en-US" b="1" dirty="0" err="1"/>
              <a:t>Mawsynram</a:t>
            </a:r>
            <a:r>
              <a:rPr lang="en-US" dirty="0"/>
              <a:t> stand out for extreme rainfall, which is vital for infrastructure and disaster planning.</a:t>
            </a:r>
          </a:p>
          <a:p>
            <a:pPr>
              <a:buFont typeface="+mj-lt"/>
              <a:buAutoNum type="arabicPeriod"/>
            </a:pPr>
            <a:r>
              <a:rPr lang="en-US" b="1" dirty="0"/>
              <a:t>Yearly Variation</a:t>
            </a:r>
            <a:r>
              <a:rPr lang="en-US" dirty="0"/>
              <a:t>: Rainfall patterns vary year by year in several regions, indicating the influence of climatic changes and the need for long-term observation.</a:t>
            </a:r>
          </a:p>
          <a:p>
            <a:pPr>
              <a:buFont typeface="+mj-lt"/>
              <a:buAutoNum type="arabicPeriod"/>
            </a:pPr>
            <a:r>
              <a:rPr lang="en-US" b="1" dirty="0"/>
              <a:t>Strategic Planning</a:t>
            </a:r>
            <a:r>
              <a:rPr lang="en-US" dirty="0"/>
              <a:t>: These insights help support better </a:t>
            </a:r>
            <a:r>
              <a:rPr lang="en-US" b="1" dirty="0"/>
              <a:t>agricultural planning</a:t>
            </a:r>
            <a:r>
              <a:rPr lang="en-US" dirty="0"/>
              <a:t>, </a:t>
            </a:r>
            <a:r>
              <a:rPr lang="en-US" b="1" dirty="0"/>
              <a:t>water management</a:t>
            </a:r>
            <a:r>
              <a:rPr lang="en-US" dirty="0"/>
              <a:t>, and </a:t>
            </a:r>
            <a:r>
              <a:rPr lang="en-US" b="1" dirty="0"/>
              <a:t>policy-making</a:t>
            </a:r>
            <a:r>
              <a:rPr lang="en-US" dirty="0"/>
              <a:t>, especially in flood-prone or drought-affected regions.</a:t>
            </a:r>
          </a:p>
        </p:txBody>
      </p:sp>
      <p:pic>
        <p:nvPicPr>
          <p:cNvPr id="4" name="Audio 3">
            <a:hlinkClick r:id="" action="ppaction://media"/>
            <a:extLst>
              <a:ext uri="{FF2B5EF4-FFF2-40B4-BE49-F238E27FC236}">
                <a16:creationId xmlns:a16="http://schemas.microsoft.com/office/drawing/2014/main" id="{C90FB38D-1D9E-0D2A-986B-0E8E6BB2C0AF}"/>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2418180635"/>
      </p:ext>
    </p:extLst>
  </p:cSld>
  <p:clrMapOvr>
    <a:masterClrMapping/>
  </p:clrMapOvr>
  <mc:AlternateContent xmlns:mc="http://schemas.openxmlformats.org/markup-compatibility/2006">
    <mc:Choice xmlns:p14="http://schemas.microsoft.com/office/powerpoint/2010/main" Requires="p14">
      <p:transition spd="slow" p14:dur="2000" advTm="30237"/>
    </mc:Choice>
    <mc:Fallback>
      <p:transition spd="slow" advTm="302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E3F6F0-8022-523B-0EFB-3D0F9972A954}"/>
              </a:ext>
            </a:extLst>
          </p:cNvPr>
          <p:cNvSpPr>
            <a:spLocks noGrp="1"/>
          </p:cNvSpPr>
          <p:nvPr>
            <p:ph type="title"/>
          </p:nvPr>
        </p:nvSpPr>
        <p:spPr>
          <a:xfrm>
            <a:off x="3075477" y="2585049"/>
            <a:ext cx="5076485" cy="1132936"/>
          </a:xfrm>
        </p:spPr>
        <p:txBody>
          <a:bodyPr>
            <a:normAutofit/>
          </a:bodyPr>
          <a:lstStyle/>
          <a:p>
            <a:r>
              <a:rPr lang="en-US" sz="6600" dirty="0"/>
              <a:t>Thank You</a:t>
            </a:r>
          </a:p>
        </p:txBody>
      </p:sp>
      <p:pic>
        <p:nvPicPr>
          <p:cNvPr id="3" name="Audio 2">
            <a:hlinkClick r:id="" action="ppaction://media"/>
            <a:extLst>
              <a:ext uri="{FF2B5EF4-FFF2-40B4-BE49-F238E27FC236}">
                <a16:creationId xmlns:a16="http://schemas.microsoft.com/office/drawing/2014/main" id="{4AD9306D-F70D-D98E-C893-8CDA65D6AFEC}"/>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367894901"/>
      </p:ext>
    </p:extLst>
  </p:cSld>
  <p:clrMapOvr>
    <a:masterClrMapping/>
  </p:clrMapOvr>
  <mc:AlternateContent xmlns:mc="http://schemas.openxmlformats.org/markup-compatibility/2006">
    <mc:Choice xmlns:p14="http://schemas.microsoft.com/office/powerpoint/2010/main" Requires="p14">
      <p:transition spd="slow" p14:dur="2000" advTm="8230"/>
    </mc:Choice>
    <mc:Fallback>
      <p:transition spd="slow" advTm="823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86B967-F78B-8005-C7BD-624324D1EDC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FA8A112-0E98-979D-397F-1CF06F3B4729}"/>
              </a:ext>
            </a:extLst>
          </p:cNvPr>
          <p:cNvSpPr>
            <a:spLocks noGrp="1"/>
          </p:cNvSpPr>
          <p:nvPr>
            <p:ph type="title"/>
          </p:nvPr>
        </p:nvSpPr>
        <p:spPr/>
        <p:txBody>
          <a:bodyPr/>
          <a:lstStyle/>
          <a:p>
            <a:r>
              <a:rPr lang="en-US" dirty="0" err="1"/>
              <a:t>DataSet</a:t>
            </a:r>
            <a:endParaRPr lang="en-US" dirty="0"/>
          </a:p>
        </p:txBody>
      </p:sp>
      <p:pic>
        <p:nvPicPr>
          <p:cNvPr id="6" name="Picture 5">
            <a:extLst>
              <a:ext uri="{FF2B5EF4-FFF2-40B4-BE49-F238E27FC236}">
                <a16:creationId xmlns:a16="http://schemas.microsoft.com/office/drawing/2014/main" id="{44426E60-8CE8-1130-ABED-5E5A0CB847C2}"/>
              </a:ext>
            </a:extLst>
          </p:cNvPr>
          <p:cNvPicPr>
            <a:picLocks noChangeAspect="1"/>
          </p:cNvPicPr>
          <p:nvPr/>
        </p:nvPicPr>
        <p:blipFill>
          <a:blip r:embed="rId4"/>
          <a:stretch>
            <a:fillRect/>
          </a:stretch>
        </p:blipFill>
        <p:spPr>
          <a:xfrm>
            <a:off x="1345722" y="1371601"/>
            <a:ext cx="8596668" cy="4807788"/>
          </a:xfrm>
          <a:prstGeom prst="rect">
            <a:avLst/>
          </a:prstGeom>
        </p:spPr>
      </p:pic>
      <p:pic>
        <p:nvPicPr>
          <p:cNvPr id="3" name="Audio 2">
            <a:hlinkClick r:id="" action="ppaction://media"/>
            <a:extLst>
              <a:ext uri="{FF2B5EF4-FFF2-40B4-BE49-F238E27FC236}">
                <a16:creationId xmlns:a16="http://schemas.microsoft.com/office/drawing/2014/main" id="{EF8C324B-1A7A-210A-1453-4B4B5638E446}"/>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685389402"/>
      </p:ext>
    </p:extLst>
  </p:cSld>
  <p:clrMapOvr>
    <a:masterClrMapping/>
  </p:clrMapOvr>
  <mc:AlternateContent xmlns:mc="http://schemas.openxmlformats.org/markup-compatibility/2006">
    <mc:Choice xmlns:p14="http://schemas.microsoft.com/office/powerpoint/2010/main" Requires="p14">
      <p:transition spd="slow" p14:dur="2000" advTm="19107"/>
    </mc:Choice>
    <mc:Fallback>
      <p:transition spd="slow" advTm="1910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57B08A-29CC-A977-EAEE-2F7E87E4D2BB}"/>
              </a:ext>
            </a:extLst>
          </p:cNvPr>
          <p:cNvSpPr>
            <a:spLocks noGrp="1"/>
          </p:cNvSpPr>
          <p:nvPr>
            <p:ph type="title"/>
          </p:nvPr>
        </p:nvSpPr>
        <p:spPr/>
        <p:txBody>
          <a:bodyPr/>
          <a:lstStyle/>
          <a:p>
            <a:r>
              <a:rPr lang="en-IN" sz="1800" b="1" i="0" u="none" strike="noStrike"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1.Total annual rainfall per state (descending order):</a:t>
            </a:r>
            <a:br>
              <a:rPr lang="en-US" sz="1800" b="1" i="1" u="none" strike="noStrike" dirty="0">
                <a:solidFill>
                  <a:srgbClr val="2F5496"/>
                </a:solidFill>
                <a:effectLst/>
                <a:latin typeface="Calibri" panose="020F0502020204030204" pitchFamily="34" charset="0"/>
                <a:ea typeface="Times New Roman" panose="02020603050405020304" pitchFamily="18" charset="0"/>
                <a:cs typeface="Times New Roman" panose="02020603050405020304" pitchFamily="18" charset="0"/>
              </a:rPr>
            </a:br>
            <a:endParaRPr lang="en-US" dirty="0"/>
          </a:p>
        </p:txBody>
      </p:sp>
      <p:pic>
        <p:nvPicPr>
          <p:cNvPr id="5" name="Content Placeholder 4">
            <a:extLst>
              <a:ext uri="{FF2B5EF4-FFF2-40B4-BE49-F238E27FC236}">
                <a16:creationId xmlns:a16="http://schemas.microsoft.com/office/drawing/2014/main" id="{8F771C2C-A67D-2357-A452-4F2EA7A647EF}"/>
              </a:ext>
            </a:extLst>
          </p:cNvPr>
          <p:cNvPicPr>
            <a:picLocks noGrp="1" noChangeAspect="1"/>
          </p:cNvPicPr>
          <p:nvPr>
            <p:ph idx="1"/>
          </p:nvPr>
        </p:nvPicPr>
        <p:blipFill>
          <a:blip r:embed="rId4"/>
          <a:stretch>
            <a:fillRect/>
          </a:stretch>
        </p:blipFill>
        <p:spPr>
          <a:xfrm>
            <a:off x="1082756" y="1397357"/>
            <a:ext cx="6411220" cy="1600423"/>
          </a:xfrm>
        </p:spPr>
      </p:pic>
      <p:pic>
        <p:nvPicPr>
          <p:cNvPr id="7" name="Picture 6">
            <a:extLst>
              <a:ext uri="{FF2B5EF4-FFF2-40B4-BE49-F238E27FC236}">
                <a16:creationId xmlns:a16="http://schemas.microsoft.com/office/drawing/2014/main" id="{F01BEAFC-3D51-DC2C-F0F2-9A7AA9D9DA67}"/>
              </a:ext>
            </a:extLst>
          </p:cNvPr>
          <p:cNvPicPr>
            <a:picLocks noChangeAspect="1"/>
          </p:cNvPicPr>
          <p:nvPr/>
        </p:nvPicPr>
        <p:blipFill>
          <a:blip r:embed="rId5"/>
          <a:stretch>
            <a:fillRect/>
          </a:stretch>
        </p:blipFill>
        <p:spPr>
          <a:xfrm>
            <a:off x="7862591" y="880712"/>
            <a:ext cx="3550475" cy="5096576"/>
          </a:xfrm>
          <a:prstGeom prst="rect">
            <a:avLst/>
          </a:prstGeom>
        </p:spPr>
      </p:pic>
      <p:sp>
        <p:nvSpPr>
          <p:cNvPr id="13" name="Rectangle 5">
            <a:extLst>
              <a:ext uri="{FF2B5EF4-FFF2-40B4-BE49-F238E27FC236}">
                <a16:creationId xmlns:a16="http://schemas.microsoft.com/office/drawing/2014/main" id="{0505EFDA-893A-32CD-2B2E-0DBD06E0F796}"/>
              </a:ext>
            </a:extLst>
          </p:cNvPr>
          <p:cNvSpPr>
            <a:spLocks noChangeArrowheads="1"/>
          </p:cNvSpPr>
          <p:nvPr/>
        </p:nvSpPr>
        <p:spPr bwMode="auto">
          <a:xfrm>
            <a:off x="778934" y="3804216"/>
            <a:ext cx="6570133" cy="2246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R="0" lvl="0" indent="0" defTabSz="914400" eaLnBrk="0" fontAlgn="base" hangingPunct="0">
              <a:lnSpc>
                <a:spcPct val="100000"/>
              </a:lnSpc>
              <a:spcBef>
                <a:spcPct val="0"/>
              </a:spcBef>
              <a:spcAft>
                <a:spcPct val="0"/>
              </a:spcAft>
              <a:buClrTx/>
              <a:buSzTx/>
              <a:buFontTx/>
              <a:buNone/>
              <a:tabLst/>
            </a:pPr>
            <a:r>
              <a:rPr lang="en-US" altLang="en-US" sz="1400" dirty="0">
                <a:latin typeface="Times New Roman" panose="02020603050405020304" pitchFamily="18" charset="0"/>
                <a:cs typeface="Times New Roman" panose="02020603050405020304" pitchFamily="18" charset="0"/>
              </a:rPr>
              <a:t>🧾 </a:t>
            </a:r>
            <a:r>
              <a:rPr lang="en-US" altLang="en-US" sz="1400" b="1" dirty="0">
                <a:latin typeface="Times New Roman" panose="02020603050405020304" pitchFamily="18" charset="0"/>
                <a:cs typeface="Times New Roman" panose="02020603050405020304" pitchFamily="18" charset="0"/>
              </a:rPr>
              <a:t>Explanation</a:t>
            </a:r>
            <a:r>
              <a:rPr lang="en-US" altLang="en-US" sz="1400" dirty="0">
                <a:latin typeface="Times New Roman" panose="02020603050405020304" pitchFamily="18" charset="0"/>
                <a:cs typeface="Times New Roman" panose="02020603050405020304" pitchFamily="18" charset="0"/>
              </a:rPr>
              <a:t>:</a:t>
            </a:r>
          </a:p>
          <a:p>
            <a:pPr marR="0" lvl="0" indent="0" defTabSz="914400" eaLnBrk="0" fontAlgn="base" hangingPunct="0">
              <a:lnSpc>
                <a:spcPct val="100000"/>
              </a:lnSpc>
              <a:spcBef>
                <a:spcPct val="0"/>
              </a:spcBef>
              <a:spcAft>
                <a:spcPct val="0"/>
              </a:spcAft>
              <a:buClrTx/>
              <a:buSzTx/>
              <a:buFontTx/>
              <a:buChar char="•"/>
              <a:tabLst/>
            </a:pPr>
            <a:r>
              <a:rPr lang="en-US" altLang="en-US" sz="1400" dirty="0">
                <a:latin typeface="Times New Roman" panose="02020603050405020304" pitchFamily="18" charset="0"/>
                <a:cs typeface="Times New Roman" panose="02020603050405020304" pitchFamily="18" charset="0"/>
              </a:rPr>
              <a:t>This query calculates the total annual rainfall for each Indian state or union territory.</a:t>
            </a:r>
          </a:p>
          <a:p>
            <a:pPr marR="0" lvl="0" indent="0" defTabSz="914400" eaLnBrk="0" fontAlgn="base" hangingPunct="0">
              <a:lnSpc>
                <a:spcPct val="100000"/>
              </a:lnSpc>
              <a:spcBef>
                <a:spcPct val="0"/>
              </a:spcBef>
              <a:spcAft>
                <a:spcPct val="0"/>
              </a:spcAft>
              <a:buClrTx/>
              <a:buSzTx/>
              <a:buFontTx/>
              <a:buChar char="•"/>
              <a:tabLst/>
            </a:pPr>
            <a:r>
              <a:rPr lang="en-US" altLang="en-US" sz="1400" dirty="0">
                <a:latin typeface="Times New Roman" panose="02020603050405020304" pitchFamily="18" charset="0"/>
                <a:cs typeface="Times New Roman" panose="02020603050405020304" pitchFamily="18" charset="0"/>
              </a:rPr>
              <a:t>It uses GROUP BY to group data by state name.</a:t>
            </a:r>
          </a:p>
          <a:p>
            <a:pPr marR="0" lvl="0" indent="0" defTabSz="914400" eaLnBrk="0" fontAlgn="base" hangingPunct="0">
              <a:lnSpc>
                <a:spcPct val="100000"/>
              </a:lnSpc>
              <a:spcBef>
                <a:spcPct val="0"/>
              </a:spcBef>
              <a:spcAft>
                <a:spcPct val="0"/>
              </a:spcAft>
              <a:buClrTx/>
              <a:buSzTx/>
              <a:buFontTx/>
              <a:buChar char="•"/>
              <a:tabLst/>
            </a:pPr>
            <a:r>
              <a:rPr lang="en-US" altLang="en-US" sz="1400" dirty="0">
                <a:latin typeface="Times New Roman" panose="02020603050405020304" pitchFamily="18" charset="0"/>
                <a:cs typeface="Times New Roman" panose="02020603050405020304" pitchFamily="18" charset="0"/>
              </a:rPr>
              <a:t>The SUM(ANNUAL) function adds up rainfall values across all districts in each state.</a:t>
            </a:r>
          </a:p>
          <a:p>
            <a:pPr marR="0" lvl="0" indent="0" defTabSz="914400" eaLnBrk="0" fontAlgn="base" hangingPunct="0">
              <a:lnSpc>
                <a:spcPct val="100000"/>
              </a:lnSpc>
              <a:spcBef>
                <a:spcPct val="0"/>
              </a:spcBef>
              <a:spcAft>
                <a:spcPct val="0"/>
              </a:spcAft>
              <a:buClrTx/>
              <a:buSzTx/>
              <a:buFontTx/>
              <a:buChar char="•"/>
              <a:tabLst/>
            </a:pPr>
            <a:r>
              <a:rPr lang="en-US" altLang="en-US" sz="1400" dirty="0">
                <a:latin typeface="Times New Roman" panose="02020603050405020304" pitchFamily="18" charset="0"/>
                <a:cs typeface="Times New Roman" panose="02020603050405020304" pitchFamily="18" charset="0"/>
              </a:rPr>
              <a:t>ROUND(..., 2) is used to round the result to 2 decimal places.</a:t>
            </a:r>
          </a:p>
          <a:p>
            <a:pPr marR="0" lvl="0" indent="0" defTabSz="914400" eaLnBrk="0" fontAlgn="base" hangingPunct="0">
              <a:lnSpc>
                <a:spcPct val="100000"/>
              </a:lnSpc>
              <a:spcBef>
                <a:spcPct val="0"/>
              </a:spcBef>
              <a:spcAft>
                <a:spcPct val="0"/>
              </a:spcAft>
              <a:buClrTx/>
              <a:buSzTx/>
              <a:buFontTx/>
              <a:buChar char="•"/>
              <a:tabLst/>
            </a:pPr>
            <a:r>
              <a:rPr lang="en-US" altLang="en-US" sz="1400" dirty="0">
                <a:latin typeface="Times New Roman" panose="02020603050405020304" pitchFamily="18" charset="0"/>
                <a:cs typeface="Times New Roman" panose="02020603050405020304" pitchFamily="18" charset="0"/>
              </a:rPr>
              <a:t>Results are sorted in descending order, and only the top 5 states are displayed.</a:t>
            </a:r>
          </a:p>
          <a:p>
            <a:pPr marR="0" lvl="0" indent="0" defTabSz="914400" eaLnBrk="0" fontAlgn="base" hangingPunct="0">
              <a:lnSpc>
                <a:spcPct val="100000"/>
              </a:lnSpc>
              <a:spcBef>
                <a:spcPct val="0"/>
              </a:spcBef>
              <a:spcAft>
                <a:spcPct val="0"/>
              </a:spcAft>
              <a:buClrTx/>
              <a:buSzTx/>
              <a:buFontTx/>
              <a:buNone/>
              <a:tabLst/>
            </a:pPr>
            <a:endParaRPr lang="en-US" altLang="en-US" sz="1400" dirty="0">
              <a:latin typeface="Times New Roman" panose="02020603050405020304" pitchFamily="18" charset="0"/>
              <a:cs typeface="Times New Roman" panose="02020603050405020304" pitchFamily="18" charset="0"/>
            </a:endParaRPr>
          </a:p>
          <a:p>
            <a:pPr marR="0" lvl="0" indent="0" defTabSz="914400" eaLnBrk="0" fontAlgn="base" hangingPunct="0">
              <a:lnSpc>
                <a:spcPct val="100000"/>
              </a:lnSpc>
              <a:spcBef>
                <a:spcPct val="0"/>
              </a:spcBef>
              <a:spcAft>
                <a:spcPct val="0"/>
              </a:spcAft>
              <a:buClrTx/>
              <a:buSzTx/>
              <a:buFontTx/>
              <a:buNone/>
              <a:tabLst/>
            </a:pPr>
            <a:r>
              <a:rPr lang="en-US" altLang="en-US" sz="1400" dirty="0">
                <a:latin typeface="Times New Roman" panose="02020603050405020304" pitchFamily="18" charset="0"/>
                <a:cs typeface="Times New Roman" panose="02020603050405020304" pitchFamily="18" charset="0"/>
              </a:rPr>
              <a:t>✅ </a:t>
            </a:r>
            <a:r>
              <a:rPr lang="en-US" altLang="en-US" sz="1400" b="1" dirty="0">
                <a:latin typeface="Times New Roman" panose="02020603050405020304" pitchFamily="18" charset="0"/>
                <a:cs typeface="Times New Roman" panose="02020603050405020304" pitchFamily="18" charset="0"/>
              </a:rPr>
              <a:t>Result</a:t>
            </a:r>
            <a:r>
              <a:rPr lang="en-US" altLang="en-US" sz="1400" dirty="0">
                <a:latin typeface="Times New Roman" panose="02020603050405020304" pitchFamily="18" charset="0"/>
                <a:cs typeface="Times New Roman" panose="02020603050405020304" pitchFamily="18" charset="0"/>
              </a:rPr>
              <a:t> </a:t>
            </a:r>
            <a:r>
              <a:rPr lang="en-US" altLang="en-US" sz="1400" b="1" dirty="0">
                <a:latin typeface="Times New Roman" panose="02020603050405020304" pitchFamily="18" charset="0"/>
                <a:cs typeface="Times New Roman" panose="02020603050405020304" pitchFamily="18" charset="0"/>
              </a:rPr>
              <a:t>Highlight</a:t>
            </a:r>
            <a:r>
              <a:rPr lang="en-US" altLang="en-US" sz="1400" dirty="0">
                <a:latin typeface="Times New Roman" panose="02020603050405020304" pitchFamily="18" charset="0"/>
                <a:cs typeface="Times New Roman" panose="02020603050405020304" pitchFamily="18" charset="0"/>
              </a:rPr>
              <a:t>:</a:t>
            </a:r>
          </a:p>
          <a:p>
            <a:pPr marR="0" lvl="0" indent="0" defTabSz="914400" eaLnBrk="0" fontAlgn="base" hangingPunct="0">
              <a:lnSpc>
                <a:spcPct val="100000"/>
              </a:lnSpc>
              <a:spcBef>
                <a:spcPct val="0"/>
              </a:spcBef>
              <a:spcAft>
                <a:spcPct val="0"/>
              </a:spcAft>
              <a:buClrTx/>
              <a:buSzTx/>
              <a:buFontTx/>
              <a:buChar char="•"/>
              <a:tabLst/>
            </a:pPr>
            <a:r>
              <a:rPr lang="en-US" altLang="en-US" sz="1400" dirty="0">
                <a:latin typeface="Times New Roman" panose="02020603050405020304" pitchFamily="18" charset="0"/>
                <a:cs typeface="Times New Roman" panose="02020603050405020304" pitchFamily="18" charset="0"/>
              </a:rPr>
              <a:t>The state with the highest total annual rainfall is Meghalaya with 11,067.31 mm.</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400" b="0" i="0" u="none" strike="noStrike" cap="none" normalizeH="0" baseline="0" dirty="0">
              <a:ln>
                <a:noFill/>
              </a:ln>
              <a:solidFill>
                <a:schemeClr val="tx1"/>
              </a:solidFill>
              <a:effectLst/>
              <a:latin typeface="Arial" panose="020B0604020202020204" pitchFamily="34" charset="0"/>
            </a:endParaRPr>
          </a:p>
        </p:txBody>
      </p:sp>
      <p:pic>
        <p:nvPicPr>
          <p:cNvPr id="3" name="Audio 2">
            <a:hlinkClick r:id="" action="ppaction://media"/>
            <a:extLst>
              <a:ext uri="{FF2B5EF4-FFF2-40B4-BE49-F238E27FC236}">
                <a16:creationId xmlns:a16="http://schemas.microsoft.com/office/drawing/2014/main" id="{695A5358-5AE9-0ABB-0DA3-0BDDBDBE7009}"/>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3229181650"/>
      </p:ext>
    </p:extLst>
  </p:cSld>
  <p:clrMapOvr>
    <a:masterClrMapping/>
  </p:clrMapOvr>
  <mc:AlternateContent xmlns:mc="http://schemas.openxmlformats.org/markup-compatibility/2006">
    <mc:Choice xmlns:p14="http://schemas.microsoft.com/office/powerpoint/2010/main" Requires="p14">
      <p:transition spd="slow" p14:dur="2000" advTm="25503"/>
    </mc:Choice>
    <mc:Fallback>
      <p:transition spd="slow" advTm="2550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D5DA6B-CEB2-B1AD-1881-134E82D03248}"/>
              </a:ext>
            </a:extLst>
          </p:cNvPr>
          <p:cNvSpPr>
            <a:spLocks noGrp="1"/>
          </p:cNvSpPr>
          <p:nvPr>
            <p:ph type="title"/>
          </p:nvPr>
        </p:nvSpPr>
        <p:spPr/>
        <p:txBody>
          <a:bodyPr/>
          <a:lstStyle/>
          <a:p>
            <a:r>
              <a:rPr lang="en-IN" sz="1800" b="1" dirty="0">
                <a:solidFill>
                  <a:srgbClr val="000000"/>
                </a:solidFill>
                <a:latin typeface="Calibri" panose="020F0502020204030204" pitchFamily="34" charset="0"/>
                <a:cs typeface="Times New Roman" panose="02020603050405020304" pitchFamily="18" charset="0"/>
              </a:rPr>
              <a:t>2.Top 5 rainiest districts in India (based on ANNUAL):</a:t>
            </a:r>
            <a:br>
              <a:rPr lang="en-US" sz="1800" u="none" strike="noStrike" dirty="0">
                <a:effectLst/>
                <a:latin typeface="Calibri" panose="020F0502020204030204" pitchFamily="34" charset="0"/>
                <a:ea typeface="Calibri" panose="020F0502020204030204" pitchFamily="34" charset="0"/>
              </a:rPr>
            </a:br>
            <a:endParaRPr lang="en-US" dirty="0"/>
          </a:p>
        </p:txBody>
      </p:sp>
      <p:pic>
        <p:nvPicPr>
          <p:cNvPr id="5" name="Content Placeholder 4">
            <a:extLst>
              <a:ext uri="{FF2B5EF4-FFF2-40B4-BE49-F238E27FC236}">
                <a16:creationId xmlns:a16="http://schemas.microsoft.com/office/drawing/2014/main" id="{FD143FA3-DB5A-8E70-BCC2-467B623AB631}"/>
              </a:ext>
            </a:extLst>
          </p:cNvPr>
          <p:cNvPicPr>
            <a:picLocks noGrp="1" noChangeAspect="1"/>
          </p:cNvPicPr>
          <p:nvPr>
            <p:ph idx="1"/>
          </p:nvPr>
        </p:nvPicPr>
        <p:blipFill>
          <a:blip r:embed="rId4"/>
          <a:stretch>
            <a:fillRect/>
          </a:stretch>
        </p:blipFill>
        <p:spPr>
          <a:xfrm>
            <a:off x="871945" y="1481789"/>
            <a:ext cx="5515745" cy="2038635"/>
          </a:xfrm>
        </p:spPr>
      </p:pic>
      <p:pic>
        <p:nvPicPr>
          <p:cNvPr id="7" name="Picture 6">
            <a:extLst>
              <a:ext uri="{FF2B5EF4-FFF2-40B4-BE49-F238E27FC236}">
                <a16:creationId xmlns:a16="http://schemas.microsoft.com/office/drawing/2014/main" id="{A6F69B3B-84E8-D4E0-5575-5C5366E3359D}"/>
              </a:ext>
            </a:extLst>
          </p:cNvPr>
          <p:cNvPicPr>
            <a:picLocks noChangeAspect="1"/>
          </p:cNvPicPr>
          <p:nvPr/>
        </p:nvPicPr>
        <p:blipFill>
          <a:blip r:embed="rId5"/>
          <a:stretch>
            <a:fillRect/>
          </a:stretch>
        </p:blipFill>
        <p:spPr>
          <a:xfrm>
            <a:off x="7310157" y="1795653"/>
            <a:ext cx="2781688" cy="1619476"/>
          </a:xfrm>
          <a:prstGeom prst="rect">
            <a:avLst/>
          </a:prstGeom>
        </p:spPr>
      </p:pic>
      <p:sp>
        <p:nvSpPr>
          <p:cNvPr id="8" name="Rectangle 1">
            <a:extLst>
              <a:ext uri="{FF2B5EF4-FFF2-40B4-BE49-F238E27FC236}">
                <a16:creationId xmlns:a16="http://schemas.microsoft.com/office/drawing/2014/main" id="{3ACECB8D-21BB-378C-0FAD-EE5F4D1B50E0}"/>
              </a:ext>
            </a:extLst>
          </p:cNvPr>
          <p:cNvSpPr>
            <a:spLocks noChangeArrowheads="1"/>
          </p:cNvSpPr>
          <p:nvPr/>
        </p:nvSpPr>
        <p:spPr bwMode="auto">
          <a:xfrm>
            <a:off x="982134" y="3881161"/>
            <a:ext cx="7789333" cy="20928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defTabSz="914400" eaLnBrk="0" fontAlgn="base" hangingPunct="0">
              <a:spcBef>
                <a:spcPct val="0"/>
              </a:spcBef>
              <a:spcAft>
                <a:spcPct val="0"/>
              </a:spcAft>
              <a:buFontTx/>
              <a:buNone/>
            </a:pPr>
            <a:r>
              <a:rPr lang="en-US" altLang="en-US" sz="1400" dirty="0">
                <a:latin typeface="Times New Roman" panose="02020603050405020304" pitchFamily="18" charset="0"/>
                <a:cs typeface="Times New Roman" panose="02020603050405020304" pitchFamily="18" charset="0"/>
              </a:rPr>
              <a:t>🧾 </a:t>
            </a:r>
            <a:r>
              <a:rPr lang="en-US" altLang="en-US" sz="1400" b="1" dirty="0">
                <a:latin typeface="Times New Roman" panose="02020603050405020304" pitchFamily="18" charset="0"/>
                <a:cs typeface="Times New Roman" panose="02020603050405020304" pitchFamily="18" charset="0"/>
              </a:rPr>
              <a:t>Explanation</a:t>
            </a:r>
            <a:r>
              <a:rPr lang="en-US" altLang="en-US" sz="1400" dirty="0">
                <a:latin typeface="Times New Roman" panose="02020603050405020304" pitchFamily="18" charset="0"/>
                <a:cs typeface="Times New Roman" panose="02020603050405020304" pitchFamily="18" charset="0"/>
              </a:rPr>
              <a:t>:</a:t>
            </a:r>
          </a:p>
          <a:p>
            <a:pPr defTabSz="914400" eaLnBrk="0" fontAlgn="base" hangingPunct="0">
              <a:spcBef>
                <a:spcPct val="0"/>
              </a:spcBef>
              <a:spcAft>
                <a:spcPct val="0"/>
              </a:spcAft>
              <a:buFontTx/>
              <a:buChar char="•"/>
            </a:pPr>
            <a:r>
              <a:rPr lang="en-US" altLang="en-US" sz="1400" dirty="0">
                <a:latin typeface="Times New Roman" panose="02020603050405020304" pitchFamily="18" charset="0"/>
                <a:cs typeface="Times New Roman" panose="02020603050405020304" pitchFamily="18" charset="0"/>
              </a:rPr>
              <a:t>This query retrieves the maximum recorded annual rainfall for each district.</a:t>
            </a:r>
          </a:p>
          <a:p>
            <a:pPr defTabSz="914400" eaLnBrk="0" fontAlgn="base" hangingPunct="0">
              <a:spcBef>
                <a:spcPct val="0"/>
              </a:spcBef>
              <a:spcAft>
                <a:spcPct val="0"/>
              </a:spcAft>
              <a:buFontTx/>
              <a:buChar char="•"/>
            </a:pPr>
            <a:r>
              <a:rPr lang="en-US" altLang="en-US" sz="1400" dirty="0">
                <a:latin typeface="Times New Roman" panose="02020603050405020304" pitchFamily="18" charset="0"/>
                <a:cs typeface="Times New Roman" panose="02020603050405020304" pitchFamily="18" charset="0"/>
              </a:rPr>
              <a:t>It groups data by district name using GROUP BY DISTRICT.</a:t>
            </a:r>
          </a:p>
          <a:p>
            <a:pPr defTabSz="914400" eaLnBrk="0" fontAlgn="base" hangingPunct="0">
              <a:spcBef>
                <a:spcPct val="0"/>
              </a:spcBef>
              <a:spcAft>
                <a:spcPct val="0"/>
              </a:spcAft>
              <a:buFontTx/>
              <a:buChar char="•"/>
            </a:pPr>
            <a:r>
              <a:rPr lang="en-US" altLang="en-US" sz="1400" dirty="0">
                <a:latin typeface="Times New Roman" panose="02020603050405020304" pitchFamily="18" charset="0"/>
                <a:cs typeface="Times New Roman" panose="02020603050405020304" pitchFamily="18" charset="0"/>
              </a:rPr>
              <a:t>MAX(ANNUAL) picks the highest annual rainfall value in each district.</a:t>
            </a:r>
          </a:p>
          <a:p>
            <a:pPr defTabSz="914400" eaLnBrk="0" fontAlgn="base" hangingPunct="0">
              <a:spcBef>
                <a:spcPct val="0"/>
              </a:spcBef>
              <a:spcAft>
                <a:spcPct val="0"/>
              </a:spcAft>
              <a:buFontTx/>
              <a:buChar char="•"/>
            </a:pPr>
            <a:r>
              <a:rPr lang="en-US" altLang="en-US" sz="1400" dirty="0">
                <a:latin typeface="Times New Roman" panose="02020603050405020304" pitchFamily="18" charset="0"/>
                <a:cs typeface="Times New Roman" panose="02020603050405020304" pitchFamily="18" charset="0"/>
              </a:rPr>
              <a:t>The result is ordered from highest to lowest rainfall, limited to top 5 districts.</a:t>
            </a:r>
          </a:p>
          <a:p>
            <a:pPr defTabSz="914400" eaLnBrk="0" fontAlgn="base" hangingPunct="0">
              <a:spcBef>
                <a:spcPct val="0"/>
              </a:spcBef>
              <a:spcAft>
                <a:spcPct val="0"/>
              </a:spcAft>
              <a:buFontTx/>
              <a:buNone/>
            </a:pPr>
            <a:endParaRPr lang="en-US" altLang="en-US" sz="1400" dirty="0">
              <a:latin typeface="Times New Roman" panose="02020603050405020304" pitchFamily="18" charset="0"/>
              <a:cs typeface="Times New Roman" panose="02020603050405020304" pitchFamily="18" charset="0"/>
            </a:endParaRPr>
          </a:p>
          <a:p>
            <a:pPr defTabSz="914400" eaLnBrk="0" fontAlgn="base" hangingPunct="0">
              <a:spcBef>
                <a:spcPct val="0"/>
              </a:spcBef>
              <a:spcAft>
                <a:spcPct val="0"/>
              </a:spcAft>
              <a:buFontTx/>
              <a:buNone/>
            </a:pPr>
            <a:r>
              <a:rPr lang="en-US" altLang="en-US" sz="1400" dirty="0">
                <a:latin typeface="Times New Roman" panose="02020603050405020304" pitchFamily="18" charset="0"/>
                <a:cs typeface="Times New Roman" panose="02020603050405020304" pitchFamily="18" charset="0"/>
              </a:rPr>
              <a:t>✅ </a:t>
            </a:r>
            <a:r>
              <a:rPr lang="en-US" altLang="en-US" sz="1400" b="1" dirty="0">
                <a:latin typeface="Times New Roman" panose="02020603050405020304" pitchFamily="18" charset="0"/>
                <a:cs typeface="Times New Roman" panose="02020603050405020304" pitchFamily="18" charset="0"/>
              </a:rPr>
              <a:t>Result</a:t>
            </a:r>
            <a:r>
              <a:rPr lang="en-US" altLang="en-US" sz="1400" dirty="0">
                <a:latin typeface="Times New Roman" panose="02020603050405020304" pitchFamily="18" charset="0"/>
                <a:cs typeface="Times New Roman" panose="02020603050405020304" pitchFamily="18" charset="0"/>
              </a:rPr>
              <a:t> </a:t>
            </a:r>
            <a:r>
              <a:rPr lang="en-US" altLang="en-US" sz="1400" b="1" dirty="0">
                <a:latin typeface="Times New Roman" panose="02020603050405020304" pitchFamily="18" charset="0"/>
                <a:cs typeface="Times New Roman" panose="02020603050405020304" pitchFamily="18" charset="0"/>
              </a:rPr>
              <a:t>Highlight</a:t>
            </a:r>
            <a:r>
              <a:rPr lang="en-US" altLang="en-US" sz="1400" dirty="0">
                <a:latin typeface="Times New Roman" panose="02020603050405020304" pitchFamily="18" charset="0"/>
                <a:cs typeface="Times New Roman" panose="02020603050405020304" pitchFamily="18" charset="0"/>
              </a:rPr>
              <a:t>:</a:t>
            </a:r>
          </a:p>
          <a:p>
            <a:pPr defTabSz="914400" eaLnBrk="0" fontAlgn="base" hangingPunct="0">
              <a:spcBef>
                <a:spcPct val="0"/>
              </a:spcBef>
              <a:spcAft>
                <a:spcPct val="0"/>
              </a:spcAft>
              <a:buFontTx/>
              <a:buChar char="•"/>
            </a:pPr>
            <a:r>
              <a:rPr lang="en-US" altLang="en-US" sz="1400" dirty="0">
                <a:latin typeface="Times New Roman" panose="02020603050405020304" pitchFamily="18" charset="0"/>
                <a:cs typeface="Times New Roman" panose="02020603050405020304" pitchFamily="18" charset="0"/>
              </a:rPr>
              <a:t>The district with the highest annual rainfall is East Khasi Hills with 4,811.8 mm</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3" name="Audio 2">
            <a:hlinkClick r:id="" action="ppaction://media"/>
            <a:extLst>
              <a:ext uri="{FF2B5EF4-FFF2-40B4-BE49-F238E27FC236}">
                <a16:creationId xmlns:a16="http://schemas.microsoft.com/office/drawing/2014/main" id="{B6A191D6-0B66-CA0B-7CAA-C18EF7434944}"/>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1605181843"/>
      </p:ext>
    </p:extLst>
  </p:cSld>
  <p:clrMapOvr>
    <a:masterClrMapping/>
  </p:clrMapOvr>
  <mc:AlternateContent xmlns:mc="http://schemas.openxmlformats.org/markup-compatibility/2006">
    <mc:Choice xmlns:p14="http://schemas.microsoft.com/office/powerpoint/2010/main" Requires="p14">
      <p:transition spd="slow" p14:dur="2000" advTm="26992"/>
    </mc:Choice>
    <mc:Fallback>
      <p:transition spd="slow" advTm="269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347355-2A6A-A36B-6F50-10440744620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0EC59F-0D83-9DBE-F094-B1B3EE5E8F7E}"/>
              </a:ext>
            </a:extLst>
          </p:cNvPr>
          <p:cNvSpPr>
            <a:spLocks noGrp="1"/>
          </p:cNvSpPr>
          <p:nvPr>
            <p:ph type="title"/>
          </p:nvPr>
        </p:nvSpPr>
        <p:spPr/>
        <p:txBody>
          <a:bodyPr/>
          <a:lstStyle/>
          <a:p>
            <a:r>
              <a:rPr lang="en-IN" sz="1800" b="1" dirty="0">
                <a:solidFill>
                  <a:srgbClr val="000000"/>
                </a:solidFill>
                <a:latin typeface="Calibri" panose="020F0502020204030204" pitchFamily="34" charset="0"/>
                <a:cs typeface="Times New Roman" panose="02020603050405020304" pitchFamily="18" charset="0"/>
              </a:rPr>
              <a:t>3.Average rainfall in each season by state:</a:t>
            </a:r>
            <a:br>
              <a:rPr lang="en-US" sz="1800" b="1" dirty="0">
                <a:solidFill>
                  <a:srgbClr val="000000"/>
                </a:solidFill>
                <a:latin typeface="Calibri" panose="020F0502020204030204" pitchFamily="34" charset="0"/>
                <a:cs typeface="Times New Roman" panose="02020603050405020304" pitchFamily="18" charset="0"/>
              </a:rPr>
            </a:br>
            <a:endParaRPr lang="en-US" sz="1800" b="1" dirty="0">
              <a:solidFill>
                <a:srgbClr val="000000"/>
              </a:solidFill>
              <a:latin typeface="Calibri" panose="020F0502020204030204" pitchFamily="34" charset="0"/>
              <a:cs typeface="Times New Roman" panose="02020603050405020304" pitchFamily="18" charset="0"/>
            </a:endParaRPr>
          </a:p>
        </p:txBody>
      </p:sp>
      <p:pic>
        <p:nvPicPr>
          <p:cNvPr id="5" name="Content Placeholder 4">
            <a:extLst>
              <a:ext uri="{FF2B5EF4-FFF2-40B4-BE49-F238E27FC236}">
                <a16:creationId xmlns:a16="http://schemas.microsoft.com/office/drawing/2014/main" id="{95735118-C5E8-1FFA-3AD7-D1DA78361085}"/>
              </a:ext>
            </a:extLst>
          </p:cNvPr>
          <p:cNvPicPr>
            <a:picLocks noGrp="1" noChangeAspect="1"/>
          </p:cNvPicPr>
          <p:nvPr>
            <p:ph idx="1"/>
          </p:nvPr>
        </p:nvPicPr>
        <p:blipFill>
          <a:blip r:embed="rId4"/>
          <a:stretch>
            <a:fillRect/>
          </a:stretch>
        </p:blipFill>
        <p:spPr>
          <a:xfrm>
            <a:off x="781897" y="1270000"/>
            <a:ext cx="5157108" cy="1543265"/>
          </a:xfrm>
        </p:spPr>
      </p:pic>
      <p:pic>
        <p:nvPicPr>
          <p:cNvPr id="7" name="Picture 6">
            <a:extLst>
              <a:ext uri="{FF2B5EF4-FFF2-40B4-BE49-F238E27FC236}">
                <a16:creationId xmlns:a16="http://schemas.microsoft.com/office/drawing/2014/main" id="{7717224E-F174-FFD9-0ED7-F2FB8FA80E77}"/>
              </a:ext>
            </a:extLst>
          </p:cNvPr>
          <p:cNvPicPr>
            <a:picLocks noChangeAspect="1"/>
          </p:cNvPicPr>
          <p:nvPr/>
        </p:nvPicPr>
        <p:blipFill>
          <a:blip r:embed="rId5"/>
          <a:stretch>
            <a:fillRect/>
          </a:stretch>
        </p:blipFill>
        <p:spPr>
          <a:xfrm>
            <a:off x="6252997" y="946104"/>
            <a:ext cx="5798105" cy="5454696"/>
          </a:xfrm>
          <a:prstGeom prst="rect">
            <a:avLst/>
          </a:prstGeom>
        </p:spPr>
      </p:pic>
      <p:sp>
        <p:nvSpPr>
          <p:cNvPr id="8" name="Rectangle 1">
            <a:extLst>
              <a:ext uri="{FF2B5EF4-FFF2-40B4-BE49-F238E27FC236}">
                <a16:creationId xmlns:a16="http://schemas.microsoft.com/office/drawing/2014/main" id="{F417A438-9DA3-2AA3-572C-B258A8B6C2D6}"/>
              </a:ext>
            </a:extLst>
          </p:cNvPr>
          <p:cNvSpPr>
            <a:spLocks noChangeArrowheads="1"/>
          </p:cNvSpPr>
          <p:nvPr/>
        </p:nvSpPr>
        <p:spPr bwMode="auto">
          <a:xfrm>
            <a:off x="781897" y="3038971"/>
            <a:ext cx="5157108" cy="2739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defTabSz="914400" eaLnBrk="0" fontAlgn="base" hangingPunct="0">
              <a:spcBef>
                <a:spcPct val="0"/>
              </a:spcBef>
              <a:spcAft>
                <a:spcPct val="0"/>
              </a:spcAft>
              <a:buFontTx/>
              <a:buNone/>
            </a:pPr>
            <a:r>
              <a:rPr lang="en-US" altLang="en-US" sz="1400" dirty="0">
                <a:latin typeface="Times New Roman" panose="02020603050405020304" pitchFamily="18" charset="0"/>
                <a:cs typeface="Times New Roman" panose="02020603050405020304" pitchFamily="18" charset="0"/>
              </a:rPr>
              <a:t>🧾 </a:t>
            </a:r>
            <a:r>
              <a:rPr lang="en-US" altLang="en-US" sz="1400" b="1" dirty="0">
                <a:latin typeface="Times New Roman" panose="02020603050405020304" pitchFamily="18" charset="0"/>
                <a:cs typeface="Times New Roman" panose="02020603050405020304" pitchFamily="18" charset="0"/>
              </a:rPr>
              <a:t>Explanation</a:t>
            </a:r>
            <a:r>
              <a:rPr lang="en-US" altLang="en-US" sz="1400" dirty="0">
                <a:latin typeface="Times New Roman" panose="02020603050405020304" pitchFamily="18" charset="0"/>
                <a:cs typeface="Times New Roman" panose="02020603050405020304" pitchFamily="18" charset="0"/>
              </a:rPr>
              <a:t>:</a:t>
            </a:r>
          </a:p>
          <a:p>
            <a:pPr defTabSz="914400" eaLnBrk="0" fontAlgn="base" hangingPunct="0">
              <a:spcBef>
                <a:spcPct val="0"/>
              </a:spcBef>
              <a:spcAft>
                <a:spcPct val="0"/>
              </a:spcAft>
              <a:buFontTx/>
              <a:buChar char="•"/>
            </a:pPr>
            <a:r>
              <a:rPr lang="en-US" altLang="en-US" sz="1400" dirty="0">
                <a:latin typeface="Times New Roman" panose="02020603050405020304" pitchFamily="18" charset="0"/>
                <a:cs typeface="Times New Roman" panose="02020603050405020304" pitchFamily="18" charset="0"/>
              </a:rPr>
              <a:t>This query calculates the average seasonal rainfall for each Indian state.</a:t>
            </a:r>
          </a:p>
          <a:p>
            <a:pPr defTabSz="914400" eaLnBrk="0" fontAlgn="base" hangingPunct="0">
              <a:spcBef>
                <a:spcPct val="0"/>
              </a:spcBef>
              <a:spcAft>
                <a:spcPct val="0"/>
              </a:spcAft>
              <a:buFontTx/>
              <a:buChar char="•"/>
            </a:pPr>
            <a:r>
              <a:rPr lang="en-US" altLang="en-US" sz="1400" dirty="0">
                <a:latin typeface="Times New Roman" panose="02020603050405020304" pitchFamily="18" charset="0"/>
                <a:cs typeface="Times New Roman" panose="02020603050405020304" pitchFamily="18" charset="0"/>
              </a:rPr>
              <a:t>It uses AVG() to find the average rainfall for each season:</a:t>
            </a:r>
            <a:br>
              <a:rPr lang="en-US" altLang="en-US" sz="1400" dirty="0">
                <a:latin typeface="Times New Roman" panose="02020603050405020304" pitchFamily="18" charset="0"/>
                <a:cs typeface="Times New Roman" panose="02020603050405020304" pitchFamily="18" charset="0"/>
              </a:rPr>
            </a:br>
            <a:r>
              <a:rPr lang="en-US" altLang="en-US" sz="1400" dirty="0">
                <a:latin typeface="Times New Roman" panose="02020603050405020304" pitchFamily="18" charset="0"/>
                <a:cs typeface="Times New Roman" panose="02020603050405020304" pitchFamily="18" charset="0"/>
              </a:rPr>
              <a:t>January–February, March–May, June–September, and October–December.</a:t>
            </a:r>
          </a:p>
          <a:p>
            <a:pPr defTabSz="914400" eaLnBrk="0" fontAlgn="base" hangingPunct="0">
              <a:spcBef>
                <a:spcPct val="0"/>
              </a:spcBef>
              <a:spcAft>
                <a:spcPct val="0"/>
              </a:spcAft>
              <a:buFontTx/>
              <a:buChar char="•"/>
            </a:pPr>
            <a:r>
              <a:rPr lang="en-US" altLang="en-US" sz="1400" dirty="0">
                <a:latin typeface="Times New Roman" panose="02020603050405020304" pitchFamily="18" charset="0"/>
                <a:cs typeface="Times New Roman" panose="02020603050405020304" pitchFamily="18" charset="0"/>
              </a:rPr>
              <a:t>The data is grouped by state using GROUP BY STATE_UT_NAME.</a:t>
            </a:r>
          </a:p>
          <a:p>
            <a:pPr defTabSz="914400" eaLnBrk="0" fontAlgn="base" hangingPunct="0">
              <a:spcBef>
                <a:spcPct val="0"/>
              </a:spcBef>
              <a:spcAft>
                <a:spcPct val="0"/>
              </a:spcAft>
              <a:buFontTx/>
              <a:buNone/>
            </a:pPr>
            <a:endParaRPr lang="en-US" altLang="en-US" sz="1400" dirty="0">
              <a:latin typeface="Times New Roman" panose="02020603050405020304" pitchFamily="18" charset="0"/>
              <a:cs typeface="Times New Roman" panose="02020603050405020304" pitchFamily="18" charset="0"/>
            </a:endParaRPr>
          </a:p>
          <a:p>
            <a:pPr defTabSz="914400" eaLnBrk="0" fontAlgn="base" hangingPunct="0">
              <a:spcBef>
                <a:spcPct val="0"/>
              </a:spcBef>
              <a:spcAft>
                <a:spcPct val="0"/>
              </a:spcAft>
              <a:buFontTx/>
              <a:buNone/>
            </a:pPr>
            <a:r>
              <a:rPr lang="en-US" altLang="en-US" sz="1400" dirty="0">
                <a:latin typeface="Times New Roman" panose="02020603050405020304" pitchFamily="18" charset="0"/>
                <a:cs typeface="Times New Roman" panose="02020603050405020304" pitchFamily="18" charset="0"/>
              </a:rPr>
              <a:t>✅ </a:t>
            </a:r>
            <a:r>
              <a:rPr lang="en-US" altLang="en-US" sz="1400" b="1" dirty="0">
                <a:latin typeface="Times New Roman" panose="02020603050405020304" pitchFamily="18" charset="0"/>
                <a:cs typeface="Times New Roman" panose="02020603050405020304" pitchFamily="18" charset="0"/>
              </a:rPr>
              <a:t>Result</a:t>
            </a:r>
            <a:r>
              <a:rPr lang="en-US" altLang="en-US" sz="1400" dirty="0">
                <a:latin typeface="Times New Roman" panose="02020603050405020304" pitchFamily="18" charset="0"/>
                <a:cs typeface="Times New Roman" panose="02020603050405020304" pitchFamily="18" charset="0"/>
              </a:rPr>
              <a:t> </a:t>
            </a:r>
            <a:r>
              <a:rPr lang="en-US" altLang="en-US" sz="1400" b="1" dirty="0">
                <a:latin typeface="Times New Roman" panose="02020603050405020304" pitchFamily="18" charset="0"/>
                <a:cs typeface="Times New Roman" panose="02020603050405020304" pitchFamily="18" charset="0"/>
              </a:rPr>
              <a:t>Highlight</a:t>
            </a:r>
            <a:r>
              <a:rPr lang="en-US" altLang="en-US" sz="1400" dirty="0">
                <a:latin typeface="Times New Roman" panose="02020603050405020304" pitchFamily="18" charset="0"/>
                <a:cs typeface="Times New Roman" panose="02020603050405020304" pitchFamily="18" charset="0"/>
              </a:rPr>
              <a:t>:</a:t>
            </a:r>
          </a:p>
          <a:p>
            <a:pPr defTabSz="914400" eaLnBrk="0" fontAlgn="base" hangingPunct="0">
              <a:spcBef>
                <a:spcPct val="0"/>
              </a:spcBef>
              <a:spcAft>
                <a:spcPct val="0"/>
              </a:spcAft>
              <a:buFontTx/>
              <a:buChar char="•"/>
            </a:pPr>
            <a:r>
              <a:rPr lang="en-US" altLang="en-US" sz="1400" dirty="0">
                <a:latin typeface="Times New Roman" panose="02020603050405020304" pitchFamily="18" charset="0"/>
                <a:cs typeface="Times New Roman" panose="02020603050405020304" pitchFamily="18" charset="0"/>
              </a:rPr>
              <a:t>For instance, Arunachal Pradesh receives an average of 1,543.33 mm in the June–September season.</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3" name="Audio 2">
            <a:hlinkClick r:id="" action="ppaction://media"/>
            <a:extLst>
              <a:ext uri="{FF2B5EF4-FFF2-40B4-BE49-F238E27FC236}">
                <a16:creationId xmlns:a16="http://schemas.microsoft.com/office/drawing/2014/main" id="{CC8276B4-7B7A-57EA-8633-55F6557C96C1}"/>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2280617398"/>
      </p:ext>
    </p:extLst>
  </p:cSld>
  <p:clrMapOvr>
    <a:masterClrMapping/>
  </p:clrMapOvr>
  <mc:AlternateContent xmlns:mc="http://schemas.openxmlformats.org/markup-compatibility/2006">
    <mc:Choice xmlns:p14="http://schemas.microsoft.com/office/powerpoint/2010/main" Requires="p14">
      <p:transition spd="slow" p14:dur="2000" advTm="20120"/>
    </mc:Choice>
    <mc:Fallback>
      <p:transition spd="slow" advTm="201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1036A7-2C5F-A3ED-1BEE-34548DFE756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BFBEDE5-07DD-E1BF-8A12-771A4199AE4A}"/>
              </a:ext>
            </a:extLst>
          </p:cNvPr>
          <p:cNvSpPr>
            <a:spLocks noGrp="1"/>
          </p:cNvSpPr>
          <p:nvPr>
            <p:ph type="title"/>
          </p:nvPr>
        </p:nvSpPr>
        <p:spPr/>
        <p:txBody>
          <a:bodyPr/>
          <a:lstStyle/>
          <a:p>
            <a:r>
              <a:rPr lang="en-IN" sz="1800" b="1" dirty="0">
                <a:solidFill>
                  <a:srgbClr val="000000"/>
                </a:solidFill>
                <a:latin typeface="Calibri" panose="020F0502020204030204" pitchFamily="34" charset="0"/>
                <a:cs typeface="Times New Roman" panose="02020603050405020304" pitchFamily="18" charset="0"/>
              </a:rPr>
              <a:t> 4.Find districts with more than 3000 mm annual rainfall:</a:t>
            </a:r>
            <a:br>
              <a:rPr lang="en-US" sz="1800" u="none" strike="noStrike" dirty="0">
                <a:effectLst/>
                <a:latin typeface="Calibri" panose="020F0502020204030204" pitchFamily="34" charset="0"/>
                <a:ea typeface="Calibri" panose="020F0502020204030204" pitchFamily="34" charset="0"/>
              </a:rPr>
            </a:br>
            <a:endParaRPr lang="en-US" dirty="0"/>
          </a:p>
        </p:txBody>
      </p:sp>
      <p:pic>
        <p:nvPicPr>
          <p:cNvPr id="5" name="Content Placeholder 4">
            <a:extLst>
              <a:ext uri="{FF2B5EF4-FFF2-40B4-BE49-F238E27FC236}">
                <a16:creationId xmlns:a16="http://schemas.microsoft.com/office/drawing/2014/main" id="{D72D371E-F9D6-69F7-E87E-7C2484688375}"/>
              </a:ext>
            </a:extLst>
          </p:cNvPr>
          <p:cNvPicPr>
            <a:picLocks noGrp="1" noChangeAspect="1"/>
          </p:cNvPicPr>
          <p:nvPr>
            <p:ph idx="1"/>
          </p:nvPr>
        </p:nvPicPr>
        <p:blipFill>
          <a:blip r:embed="rId4"/>
          <a:stretch>
            <a:fillRect/>
          </a:stretch>
        </p:blipFill>
        <p:spPr>
          <a:xfrm>
            <a:off x="951782" y="1102394"/>
            <a:ext cx="5144218" cy="1781424"/>
          </a:xfrm>
        </p:spPr>
      </p:pic>
      <p:pic>
        <p:nvPicPr>
          <p:cNvPr id="7" name="Picture 6">
            <a:extLst>
              <a:ext uri="{FF2B5EF4-FFF2-40B4-BE49-F238E27FC236}">
                <a16:creationId xmlns:a16="http://schemas.microsoft.com/office/drawing/2014/main" id="{CBD791D1-4422-6866-5A10-32FAD20DD471}"/>
              </a:ext>
            </a:extLst>
          </p:cNvPr>
          <p:cNvPicPr>
            <a:picLocks noChangeAspect="1"/>
          </p:cNvPicPr>
          <p:nvPr/>
        </p:nvPicPr>
        <p:blipFill>
          <a:blip r:embed="rId5"/>
          <a:stretch>
            <a:fillRect/>
          </a:stretch>
        </p:blipFill>
        <p:spPr>
          <a:xfrm>
            <a:off x="8045105" y="624289"/>
            <a:ext cx="2457793" cy="5430008"/>
          </a:xfrm>
          <a:prstGeom prst="rect">
            <a:avLst/>
          </a:prstGeom>
        </p:spPr>
      </p:pic>
      <p:sp>
        <p:nvSpPr>
          <p:cNvPr id="8" name="Rectangle 1">
            <a:extLst>
              <a:ext uri="{FF2B5EF4-FFF2-40B4-BE49-F238E27FC236}">
                <a16:creationId xmlns:a16="http://schemas.microsoft.com/office/drawing/2014/main" id="{FB743AFF-BAA9-C062-F0D5-11A51BB01624}"/>
              </a:ext>
            </a:extLst>
          </p:cNvPr>
          <p:cNvSpPr>
            <a:spLocks noChangeArrowheads="1"/>
          </p:cNvSpPr>
          <p:nvPr/>
        </p:nvSpPr>
        <p:spPr bwMode="auto">
          <a:xfrm>
            <a:off x="835740" y="3339293"/>
            <a:ext cx="7772399" cy="20928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defTabSz="914400" eaLnBrk="0" fontAlgn="base" hangingPunct="0">
              <a:spcBef>
                <a:spcPct val="0"/>
              </a:spcBef>
              <a:spcAft>
                <a:spcPct val="0"/>
              </a:spcAft>
              <a:buFontTx/>
              <a:buNone/>
            </a:pPr>
            <a:r>
              <a:rPr lang="en-US" altLang="en-US" sz="1400" dirty="0">
                <a:latin typeface="Times New Roman" panose="02020603050405020304" pitchFamily="18" charset="0"/>
                <a:cs typeface="Times New Roman" panose="02020603050405020304" pitchFamily="18" charset="0"/>
              </a:rPr>
              <a:t>🧾 </a:t>
            </a:r>
            <a:r>
              <a:rPr lang="en-US" altLang="en-US" sz="1400" b="1" dirty="0">
                <a:latin typeface="Times New Roman" panose="02020603050405020304" pitchFamily="18" charset="0"/>
                <a:cs typeface="Times New Roman" panose="02020603050405020304" pitchFamily="18" charset="0"/>
              </a:rPr>
              <a:t>Explanation</a:t>
            </a:r>
            <a:r>
              <a:rPr lang="en-US" altLang="en-US" sz="1400" dirty="0">
                <a:latin typeface="Times New Roman" panose="02020603050405020304" pitchFamily="18" charset="0"/>
                <a:cs typeface="Times New Roman" panose="02020603050405020304" pitchFamily="18" charset="0"/>
              </a:rPr>
              <a:t>:</a:t>
            </a:r>
          </a:p>
          <a:p>
            <a:pPr defTabSz="914400" eaLnBrk="0" fontAlgn="base" hangingPunct="0">
              <a:spcBef>
                <a:spcPct val="0"/>
              </a:spcBef>
              <a:spcAft>
                <a:spcPct val="0"/>
              </a:spcAft>
              <a:buFontTx/>
              <a:buChar char="•"/>
            </a:pPr>
            <a:r>
              <a:rPr lang="en-US" altLang="en-US" sz="1400" dirty="0">
                <a:latin typeface="Times New Roman" panose="02020603050405020304" pitchFamily="18" charset="0"/>
                <a:cs typeface="Times New Roman" panose="02020603050405020304" pitchFamily="18" charset="0"/>
              </a:rPr>
              <a:t>This query filters out districts where annual rainfall exceeds 3000 mm.</a:t>
            </a:r>
          </a:p>
          <a:p>
            <a:pPr defTabSz="914400" eaLnBrk="0" fontAlgn="base" hangingPunct="0">
              <a:spcBef>
                <a:spcPct val="0"/>
              </a:spcBef>
              <a:spcAft>
                <a:spcPct val="0"/>
              </a:spcAft>
              <a:buFontTx/>
              <a:buChar char="•"/>
            </a:pPr>
            <a:r>
              <a:rPr lang="en-US" altLang="en-US" sz="1400" dirty="0">
                <a:latin typeface="Times New Roman" panose="02020603050405020304" pitchFamily="18" charset="0"/>
                <a:cs typeface="Times New Roman" panose="02020603050405020304" pitchFamily="18" charset="0"/>
              </a:rPr>
              <a:t>It retrieves the district name and corresponding annual rainfall.</a:t>
            </a:r>
          </a:p>
          <a:p>
            <a:pPr defTabSz="914400" eaLnBrk="0" fontAlgn="base" hangingPunct="0">
              <a:spcBef>
                <a:spcPct val="0"/>
              </a:spcBef>
              <a:spcAft>
                <a:spcPct val="0"/>
              </a:spcAft>
              <a:buFontTx/>
              <a:buChar char="•"/>
            </a:pPr>
            <a:r>
              <a:rPr lang="en-US" altLang="en-US" sz="1400" dirty="0">
                <a:latin typeface="Times New Roman" panose="02020603050405020304" pitchFamily="18" charset="0"/>
                <a:cs typeface="Times New Roman" panose="02020603050405020304" pitchFamily="18" charset="0"/>
              </a:rPr>
              <a:t>The WHERE clause ensures only districts with &gt; 3000 mm are included.</a:t>
            </a:r>
          </a:p>
          <a:p>
            <a:pPr defTabSz="914400" eaLnBrk="0" fontAlgn="base" hangingPunct="0">
              <a:spcBef>
                <a:spcPct val="0"/>
              </a:spcBef>
              <a:spcAft>
                <a:spcPct val="0"/>
              </a:spcAft>
              <a:buFontTx/>
              <a:buChar char="•"/>
            </a:pPr>
            <a:r>
              <a:rPr lang="en-US" altLang="en-US" sz="1400" dirty="0">
                <a:latin typeface="Times New Roman" panose="02020603050405020304" pitchFamily="18" charset="0"/>
                <a:cs typeface="Times New Roman" panose="02020603050405020304" pitchFamily="18" charset="0"/>
              </a:rPr>
              <a:t>Results are sorted in descending order by rainfall.</a:t>
            </a:r>
          </a:p>
          <a:p>
            <a:pPr defTabSz="914400" eaLnBrk="0" fontAlgn="base" hangingPunct="0">
              <a:spcBef>
                <a:spcPct val="0"/>
              </a:spcBef>
              <a:spcAft>
                <a:spcPct val="0"/>
              </a:spcAft>
              <a:buFontTx/>
              <a:buNone/>
            </a:pPr>
            <a:endParaRPr lang="en-US" altLang="en-US" sz="1400" dirty="0">
              <a:latin typeface="Times New Roman" panose="02020603050405020304" pitchFamily="18" charset="0"/>
              <a:cs typeface="Times New Roman" panose="02020603050405020304" pitchFamily="18" charset="0"/>
            </a:endParaRPr>
          </a:p>
          <a:p>
            <a:pPr defTabSz="914400" eaLnBrk="0" fontAlgn="base" hangingPunct="0">
              <a:spcBef>
                <a:spcPct val="0"/>
              </a:spcBef>
              <a:spcAft>
                <a:spcPct val="0"/>
              </a:spcAft>
              <a:buFontTx/>
              <a:buNone/>
            </a:pPr>
            <a:r>
              <a:rPr lang="en-US" altLang="en-US" sz="1400" dirty="0">
                <a:latin typeface="Times New Roman" panose="02020603050405020304" pitchFamily="18" charset="0"/>
                <a:cs typeface="Times New Roman" panose="02020603050405020304" pitchFamily="18" charset="0"/>
              </a:rPr>
              <a:t>✅ </a:t>
            </a:r>
            <a:r>
              <a:rPr lang="en-US" altLang="en-US" sz="1400" b="1" dirty="0">
                <a:latin typeface="Times New Roman" panose="02020603050405020304" pitchFamily="18" charset="0"/>
                <a:cs typeface="Times New Roman" panose="02020603050405020304" pitchFamily="18" charset="0"/>
              </a:rPr>
              <a:t>Result</a:t>
            </a:r>
            <a:r>
              <a:rPr lang="en-US" altLang="en-US" sz="1400" dirty="0">
                <a:latin typeface="Times New Roman" panose="02020603050405020304" pitchFamily="18" charset="0"/>
                <a:cs typeface="Times New Roman" panose="02020603050405020304" pitchFamily="18" charset="0"/>
              </a:rPr>
              <a:t> </a:t>
            </a:r>
            <a:r>
              <a:rPr lang="en-US" altLang="en-US" sz="1400" b="1" dirty="0">
                <a:latin typeface="Times New Roman" panose="02020603050405020304" pitchFamily="18" charset="0"/>
                <a:cs typeface="Times New Roman" panose="02020603050405020304" pitchFamily="18" charset="0"/>
              </a:rPr>
              <a:t>Highlight</a:t>
            </a:r>
            <a:r>
              <a:rPr lang="en-US" altLang="en-US" sz="1400" dirty="0">
                <a:latin typeface="Times New Roman" panose="02020603050405020304" pitchFamily="18" charset="0"/>
                <a:cs typeface="Times New Roman" panose="02020603050405020304" pitchFamily="18" charset="0"/>
              </a:rPr>
              <a:t>:</a:t>
            </a:r>
          </a:p>
          <a:p>
            <a:pPr defTabSz="914400" eaLnBrk="0" fontAlgn="base" hangingPunct="0">
              <a:spcBef>
                <a:spcPct val="0"/>
              </a:spcBef>
              <a:spcAft>
                <a:spcPct val="0"/>
              </a:spcAft>
              <a:buFontTx/>
              <a:buChar char="•"/>
            </a:pPr>
            <a:r>
              <a:rPr lang="en-US" altLang="en-US" sz="1400" dirty="0">
                <a:latin typeface="Times New Roman" panose="02020603050405020304" pitchFamily="18" charset="0"/>
                <a:cs typeface="Times New Roman" panose="02020603050405020304" pitchFamily="18" charset="0"/>
              </a:rPr>
              <a:t>The district with the highest annual rainfall above 3000 mm is East Khasi Hills with 4,811.8 mm.</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3" name="Audio 2">
            <a:hlinkClick r:id="" action="ppaction://media"/>
            <a:extLst>
              <a:ext uri="{FF2B5EF4-FFF2-40B4-BE49-F238E27FC236}">
                <a16:creationId xmlns:a16="http://schemas.microsoft.com/office/drawing/2014/main" id="{C1B23FD0-1BE7-D3A0-6968-CB971F2358DE}"/>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1622158715"/>
      </p:ext>
    </p:extLst>
  </p:cSld>
  <p:clrMapOvr>
    <a:masterClrMapping/>
  </p:clrMapOvr>
  <mc:AlternateContent xmlns:mc="http://schemas.openxmlformats.org/markup-compatibility/2006">
    <mc:Choice xmlns:p14="http://schemas.microsoft.com/office/powerpoint/2010/main" Requires="p14">
      <p:transition spd="slow" p14:dur="2000" advTm="22200"/>
    </mc:Choice>
    <mc:Fallback>
      <p:transition spd="slow" advTm="222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FF2F3D-5DA6-80E1-3D09-BAC28E6AC56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79CBD6B-551E-930C-01E1-B51EA152257D}"/>
              </a:ext>
            </a:extLst>
          </p:cNvPr>
          <p:cNvSpPr>
            <a:spLocks noGrp="1"/>
          </p:cNvSpPr>
          <p:nvPr>
            <p:ph type="title"/>
          </p:nvPr>
        </p:nvSpPr>
        <p:spPr>
          <a:xfrm>
            <a:off x="727797" y="530949"/>
            <a:ext cx="8596668" cy="1320800"/>
          </a:xfrm>
        </p:spPr>
        <p:txBody>
          <a:bodyPr/>
          <a:lstStyle/>
          <a:p>
            <a:r>
              <a:rPr lang="en-IN" sz="1800" b="1" dirty="0">
                <a:solidFill>
                  <a:srgbClr val="000000"/>
                </a:solidFill>
                <a:latin typeface="Calibri" panose="020F0502020204030204" pitchFamily="34" charset="0"/>
                <a:cs typeface="Times New Roman" panose="02020603050405020304" pitchFamily="18" charset="0"/>
              </a:rPr>
              <a:t>5.State-wise district count:</a:t>
            </a:r>
            <a:br>
              <a:rPr lang="en-US" sz="1800" u="none" strike="noStrike" dirty="0">
                <a:effectLst/>
                <a:latin typeface="Calibri" panose="020F0502020204030204" pitchFamily="34" charset="0"/>
                <a:ea typeface="Calibri" panose="020F0502020204030204" pitchFamily="34" charset="0"/>
              </a:rPr>
            </a:br>
            <a:endParaRPr lang="en-US" dirty="0"/>
          </a:p>
        </p:txBody>
      </p:sp>
      <p:pic>
        <p:nvPicPr>
          <p:cNvPr id="5" name="Content Placeholder 4">
            <a:extLst>
              <a:ext uri="{FF2B5EF4-FFF2-40B4-BE49-F238E27FC236}">
                <a16:creationId xmlns:a16="http://schemas.microsoft.com/office/drawing/2014/main" id="{50FBBD7B-6E82-E43E-239A-2E2AE0B2AED1}"/>
              </a:ext>
            </a:extLst>
          </p:cNvPr>
          <p:cNvPicPr>
            <a:picLocks noGrp="1" noChangeAspect="1"/>
          </p:cNvPicPr>
          <p:nvPr>
            <p:ph idx="1"/>
          </p:nvPr>
        </p:nvPicPr>
        <p:blipFill>
          <a:blip r:embed="rId4"/>
          <a:stretch>
            <a:fillRect/>
          </a:stretch>
        </p:blipFill>
        <p:spPr>
          <a:xfrm>
            <a:off x="8259689" y="1415404"/>
            <a:ext cx="2028625" cy="3881437"/>
          </a:xfrm>
        </p:spPr>
      </p:pic>
      <p:pic>
        <p:nvPicPr>
          <p:cNvPr id="7" name="Picture 6">
            <a:extLst>
              <a:ext uri="{FF2B5EF4-FFF2-40B4-BE49-F238E27FC236}">
                <a16:creationId xmlns:a16="http://schemas.microsoft.com/office/drawing/2014/main" id="{5EF3B40D-C359-EE0F-2926-881593C0A617}"/>
              </a:ext>
            </a:extLst>
          </p:cNvPr>
          <p:cNvPicPr>
            <a:picLocks noChangeAspect="1"/>
          </p:cNvPicPr>
          <p:nvPr/>
        </p:nvPicPr>
        <p:blipFill>
          <a:blip r:embed="rId5"/>
          <a:stretch>
            <a:fillRect/>
          </a:stretch>
        </p:blipFill>
        <p:spPr>
          <a:xfrm>
            <a:off x="792336" y="1415404"/>
            <a:ext cx="5087060" cy="1676634"/>
          </a:xfrm>
          <a:prstGeom prst="rect">
            <a:avLst/>
          </a:prstGeom>
        </p:spPr>
      </p:pic>
      <p:sp>
        <p:nvSpPr>
          <p:cNvPr id="8" name="Rectangle 1">
            <a:extLst>
              <a:ext uri="{FF2B5EF4-FFF2-40B4-BE49-F238E27FC236}">
                <a16:creationId xmlns:a16="http://schemas.microsoft.com/office/drawing/2014/main" id="{B2B641B9-1BB8-D3BE-8C93-491137EC8F2E}"/>
              </a:ext>
            </a:extLst>
          </p:cNvPr>
          <p:cNvSpPr>
            <a:spLocks noChangeArrowheads="1"/>
          </p:cNvSpPr>
          <p:nvPr/>
        </p:nvSpPr>
        <p:spPr bwMode="auto">
          <a:xfrm>
            <a:off x="792336" y="3540148"/>
            <a:ext cx="7073197" cy="1877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defTabSz="914400" eaLnBrk="0" fontAlgn="base" hangingPunct="0">
              <a:spcBef>
                <a:spcPct val="0"/>
              </a:spcBef>
              <a:spcAft>
                <a:spcPct val="0"/>
              </a:spcAft>
              <a:buFontTx/>
              <a:buNone/>
            </a:pPr>
            <a:r>
              <a:rPr lang="en-US" altLang="en-US" sz="1400" dirty="0">
                <a:latin typeface="Times New Roman" panose="02020603050405020304" pitchFamily="18" charset="0"/>
                <a:cs typeface="Times New Roman" panose="02020603050405020304" pitchFamily="18" charset="0"/>
              </a:rPr>
              <a:t>🧾 </a:t>
            </a:r>
            <a:r>
              <a:rPr lang="en-US" altLang="en-US" sz="1400" b="1" dirty="0">
                <a:latin typeface="Times New Roman" panose="02020603050405020304" pitchFamily="18" charset="0"/>
                <a:cs typeface="Times New Roman" panose="02020603050405020304" pitchFamily="18" charset="0"/>
              </a:rPr>
              <a:t>Explanation</a:t>
            </a:r>
            <a:r>
              <a:rPr lang="en-US" altLang="en-US" sz="1400" dirty="0">
                <a:latin typeface="Times New Roman" panose="02020603050405020304" pitchFamily="18" charset="0"/>
                <a:cs typeface="Times New Roman" panose="02020603050405020304" pitchFamily="18" charset="0"/>
              </a:rPr>
              <a:t>:</a:t>
            </a:r>
          </a:p>
          <a:p>
            <a:pPr defTabSz="914400" eaLnBrk="0" fontAlgn="base" hangingPunct="0">
              <a:spcBef>
                <a:spcPct val="0"/>
              </a:spcBef>
              <a:spcAft>
                <a:spcPct val="0"/>
              </a:spcAft>
              <a:buFontTx/>
              <a:buChar char="•"/>
            </a:pPr>
            <a:r>
              <a:rPr lang="en-US" altLang="en-US" sz="1400" dirty="0">
                <a:latin typeface="Times New Roman" panose="02020603050405020304" pitchFamily="18" charset="0"/>
                <a:cs typeface="Times New Roman" panose="02020603050405020304" pitchFamily="18" charset="0"/>
              </a:rPr>
              <a:t>This query counts how many districts are present in each state.</a:t>
            </a:r>
          </a:p>
          <a:p>
            <a:pPr defTabSz="914400" eaLnBrk="0" fontAlgn="base" hangingPunct="0">
              <a:spcBef>
                <a:spcPct val="0"/>
              </a:spcBef>
              <a:spcAft>
                <a:spcPct val="0"/>
              </a:spcAft>
              <a:buFontTx/>
              <a:buChar char="•"/>
            </a:pPr>
            <a:r>
              <a:rPr lang="en-US" altLang="en-US" sz="1400" dirty="0">
                <a:latin typeface="Times New Roman" panose="02020603050405020304" pitchFamily="18" charset="0"/>
                <a:cs typeface="Times New Roman" panose="02020603050405020304" pitchFamily="18" charset="0"/>
              </a:rPr>
              <a:t>COUNT(DISTRICT) counts all district entries grouped by state.</a:t>
            </a:r>
          </a:p>
          <a:p>
            <a:pPr defTabSz="914400" eaLnBrk="0" fontAlgn="base" hangingPunct="0">
              <a:spcBef>
                <a:spcPct val="0"/>
              </a:spcBef>
              <a:spcAft>
                <a:spcPct val="0"/>
              </a:spcAft>
              <a:buFontTx/>
              <a:buChar char="•"/>
            </a:pPr>
            <a:r>
              <a:rPr lang="en-US" altLang="en-US" sz="1400" dirty="0">
                <a:latin typeface="Times New Roman" panose="02020603050405020304" pitchFamily="18" charset="0"/>
                <a:cs typeface="Times New Roman" panose="02020603050405020304" pitchFamily="18" charset="0"/>
              </a:rPr>
              <a:t>Results are sorted from the most to least number of districts.</a:t>
            </a:r>
          </a:p>
          <a:p>
            <a:pPr defTabSz="914400" eaLnBrk="0" fontAlgn="base" hangingPunct="0">
              <a:spcBef>
                <a:spcPct val="0"/>
              </a:spcBef>
              <a:spcAft>
                <a:spcPct val="0"/>
              </a:spcAft>
              <a:buFontTx/>
              <a:buNone/>
            </a:pPr>
            <a:endParaRPr lang="en-US" altLang="en-US" sz="1400" dirty="0">
              <a:latin typeface="Times New Roman" panose="02020603050405020304" pitchFamily="18" charset="0"/>
              <a:cs typeface="Times New Roman" panose="02020603050405020304" pitchFamily="18" charset="0"/>
            </a:endParaRPr>
          </a:p>
          <a:p>
            <a:pPr defTabSz="914400" eaLnBrk="0" fontAlgn="base" hangingPunct="0">
              <a:spcBef>
                <a:spcPct val="0"/>
              </a:spcBef>
              <a:spcAft>
                <a:spcPct val="0"/>
              </a:spcAft>
              <a:buFontTx/>
              <a:buNone/>
            </a:pPr>
            <a:r>
              <a:rPr lang="en-US" altLang="en-US" sz="1400" dirty="0">
                <a:latin typeface="Times New Roman" panose="02020603050405020304" pitchFamily="18" charset="0"/>
                <a:cs typeface="Times New Roman" panose="02020603050405020304" pitchFamily="18" charset="0"/>
              </a:rPr>
              <a:t>✅ </a:t>
            </a:r>
            <a:r>
              <a:rPr lang="en-US" altLang="en-US" sz="1400" b="1" dirty="0">
                <a:latin typeface="Times New Roman" panose="02020603050405020304" pitchFamily="18" charset="0"/>
                <a:cs typeface="Times New Roman" panose="02020603050405020304" pitchFamily="18" charset="0"/>
              </a:rPr>
              <a:t>Result</a:t>
            </a:r>
            <a:r>
              <a:rPr lang="en-US" altLang="en-US" sz="1400" dirty="0">
                <a:latin typeface="Times New Roman" panose="02020603050405020304" pitchFamily="18" charset="0"/>
                <a:cs typeface="Times New Roman" panose="02020603050405020304" pitchFamily="18" charset="0"/>
              </a:rPr>
              <a:t> </a:t>
            </a:r>
            <a:r>
              <a:rPr lang="en-US" altLang="en-US" sz="1400" b="1" dirty="0">
                <a:latin typeface="Times New Roman" panose="02020603050405020304" pitchFamily="18" charset="0"/>
                <a:cs typeface="Times New Roman" panose="02020603050405020304" pitchFamily="18" charset="0"/>
              </a:rPr>
              <a:t>Highlight</a:t>
            </a:r>
            <a:r>
              <a:rPr lang="en-US" altLang="en-US" sz="1400" dirty="0">
                <a:latin typeface="Times New Roman" panose="02020603050405020304" pitchFamily="18" charset="0"/>
                <a:cs typeface="Times New Roman" panose="02020603050405020304" pitchFamily="18" charset="0"/>
              </a:rPr>
              <a:t>:</a:t>
            </a:r>
          </a:p>
          <a:p>
            <a:pPr defTabSz="914400" eaLnBrk="0" fontAlgn="base" hangingPunct="0">
              <a:spcBef>
                <a:spcPct val="0"/>
              </a:spcBef>
              <a:spcAft>
                <a:spcPct val="0"/>
              </a:spcAft>
              <a:buFontTx/>
              <a:buChar char="•"/>
            </a:pPr>
            <a:r>
              <a:rPr lang="en-US" altLang="en-US" sz="1400" dirty="0">
                <a:latin typeface="Times New Roman" panose="02020603050405020304" pitchFamily="18" charset="0"/>
                <a:cs typeface="Times New Roman" panose="02020603050405020304" pitchFamily="18" charset="0"/>
              </a:rPr>
              <a:t>The state with the highest number of districts is Uttar Pradesh with 71 districts.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3" name="Audio 2">
            <a:hlinkClick r:id="" action="ppaction://media"/>
            <a:extLst>
              <a:ext uri="{FF2B5EF4-FFF2-40B4-BE49-F238E27FC236}">
                <a16:creationId xmlns:a16="http://schemas.microsoft.com/office/drawing/2014/main" id="{244A0009-B5AF-20E2-90F4-FF8FCB5C0626}"/>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453473568"/>
      </p:ext>
    </p:extLst>
  </p:cSld>
  <p:clrMapOvr>
    <a:masterClrMapping/>
  </p:clrMapOvr>
  <mc:AlternateContent xmlns:mc="http://schemas.openxmlformats.org/markup-compatibility/2006">
    <mc:Choice xmlns:p14="http://schemas.microsoft.com/office/powerpoint/2010/main" Requires="p14">
      <p:transition spd="slow" p14:dur="2000" advTm="16924"/>
    </mc:Choice>
    <mc:Fallback>
      <p:transition spd="slow" advTm="169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0E90B5-0C28-DE3C-D318-11D04F03F24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AA8992A-7F7C-B145-BEBD-69F7641D8FA3}"/>
              </a:ext>
            </a:extLst>
          </p:cNvPr>
          <p:cNvSpPr>
            <a:spLocks noGrp="1"/>
          </p:cNvSpPr>
          <p:nvPr>
            <p:ph type="title"/>
          </p:nvPr>
        </p:nvSpPr>
        <p:spPr>
          <a:xfrm>
            <a:off x="621423" y="522770"/>
            <a:ext cx="8596668" cy="1320800"/>
          </a:xfrm>
        </p:spPr>
        <p:txBody>
          <a:bodyPr/>
          <a:lstStyle/>
          <a:p>
            <a:r>
              <a:rPr lang="en-IN" sz="1800" b="1" dirty="0">
                <a:solidFill>
                  <a:srgbClr val="000000"/>
                </a:solidFill>
                <a:latin typeface="Calibri" panose="020F0502020204030204" pitchFamily="34" charset="0"/>
                <a:cs typeface="Times New Roman" panose="02020603050405020304" pitchFamily="18" charset="0"/>
              </a:rPr>
              <a:t>6.State with the highest average annual rainfall:</a:t>
            </a:r>
            <a:br>
              <a:rPr lang="en-US" sz="1800" b="1" dirty="0">
                <a:solidFill>
                  <a:srgbClr val="000000"/>
                </a:solidFill>
                <a:latin typeface="Calibri" panose="020F0502020204030204" pitchFamily="34" charset="0"/>
                <a:cs typeface="Times New Roman" panose="02020603050405020304" pitchFamily="18" charset="0"/>
              </a:rPr>
            </a:br>
            <a:endParaRPr lang="en-US" sz="1800" b="1" dirty="0">
              <a:solidFill>
                <a:srgbClr val="000000"/>
              </a:solidFill>
              <a:latin typeface="Calibri" panose="020F0502020204030204" pitchFamily="34" charset="0"/>
              <a:cs typeface="Times New Roman" panose="02020603050405020304" pitchFamily="18" charset="0"/>
            </a:endParaRPr>
          </a:p>
        </p:txBody>
      </p:sp>
      <p:pic>
        <p:nvPicPr>
          <p:cNvPr id="5" name="Content Placeholder 4">
            <a:extLst>
              <a:ext uri="{FF2B5EF4-FFF2-40B4-BE49-F238E27FC236}">
                <a16:creationId xmlns:a16="http://schemas.microsoft.com/office/drawing/2014/main" id="{FF797056-4CD9-9739-9B31-FB934CA56531}"/>
              </a:ext>
            </a:extLst>
          </p:cNvPr>
          <p:cNvPicPr>
            <a:picLocks noGrp="1" noChangeAspect="1"/>
          </p:cNvPicPr>
          <p:nvPr>
            <p:ph idx="1"/>
          </p:nvPr>
        </p:nvPicPr>
        <p:blipFill>
          <a:blip r:embed="rId4"/>
          <a:stretch>
            <a:fillRect/>
          </a:stretch>
        </p:blipFill>
        <p:spPr>
          <a:xfrm>
            <a:off x="677334" y="1053956"/>
            <a:ext cx="6039693" cy="2057687"/>
          </a:xfrm>
        </p:spPr>
      </p:pic>
      <p:pic>
        <p:nvPicPr>
          <p:cNvPr id="7" name="Picture 6">
            <a:extLst>
              <a:ext uri="{FF2B5EF4-FFF2-40B4-BE49-F238E27FC236}">
                <a16:creationId xmlns:a16="http://schemas.microsoft.com/office/drawing/2014/main" id="{3D1E6DDA-B355-D026-14A8-203B535B56AB}"/>
              </a:ext>
            </a:extLst>
          </p:cNvPr>
          <p:cNvPicPr>
            <a:picLocks noChangeAspect="1"/>
          </p:cNvPicPr>
          <p:nvPr/>
        </p:nvPicPr>
        <p:blipFill>
          <a:blip r:embed="rId5"/>
          <a:stretch>
            <a:fillRect/>
          </a:stretch>
        </p:blipFill>
        <p:spPr>
          <a:xfrm>
            <a:off x="7347698" y="837445"/>
            <a:ext cx="4439270" cy="5410955"/>
          </a:xfrm>
          <a:prstGeom prst="rect">
            <a:avLst/>
          </a:prstGeom>
        </p:spPr>
      </p:pic>
      <p:sp>
        <p:nvSpPr>
          <p:cNvPr id="8" name="Rectangle 1">
            <a:extLst>
              <a:ext uri="{FF2B5EF4-FFF2-40B4-BE49-F238E27FC236}">
                <a16:creationId xmlns:a16="http://schemas.microsoft.com/office/drawing/2014/main" id="{E70B22A3-ABB9-9186-44C8-F7E3FC3133FD}"/>
              </a:ext>
            </a:extLst>
          </p:cNvPr>
          <p:cNvSpPr>
            <a:spLocks noChangeArrowheads="1"/>
          </p:cNvSpPr>
          <p:nvPr/>
        </p:nvSpPr>
        <p:spPr bwMode="auto">
          <a:xfrm>
            <a:off x="677334" y="3652138"/>
            <a:ext cx="6798733" cy="20928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defTabSz="914400" eaLnBrk="0" fontAlgn="base" hangingPunct="0">
              <a:spcBef>
                <a:spcPct val="0"/>
              </a:spcBef>
              <a:spcAft>
                <a:spcPct val="0"/>
              </a:spcAft>
              <a:buFontTx/>
              <a:buNone/>
            </a:pPr>
            <a:r>
              <a:rPr lang="en-US" altLang="en-US" sz="1400" dirty="0">
                <a:latin typeface="Times New Roman" panose="02020603050405020304" pitchFamily="18" charset="0"/>
                <a:cs typeface="Times New Roman" panose="02020603050405020304" pitchFamily="18" charset="0"/>
              </a:rPr>
              <a:t>🧾 </a:t>
            </a:r>
            <a:r>
              <a:rPr lang="en-US" altLang="en-US" sz="1400" b="1" dirty="0">
                <a:latin typeface="Times New Roman" panose="02020603050405020304" pitchFamily="18" charset="0"/>
                <a:cs typeface="Times New Roman" panose="02020603050405020304" pitchFamily="18" charset="0"/>
              </a:rPr>
              <a:t>Explanation</a:t>
            </a:r>
            <a:r>
              <a:rPr lang="en-US" altLang="en-US" sz="1400" dirty="0">
                <a:latin typeface="Times New Roman" panose="02020603050405020304" pitchFamily="18" charset="0"/>
                <a:cs typeface="Times New Roman" panose="02020603050405020304" pitchFamily="18" charset="0"/>
              </a:rPr>
              <a:t>:</a:t>
            </a:r>
          </a:p>
          <a:p>
            <a:pPr defTabSz="914400" eaLnBrk="0" fontAlgn="base" hangingPunct="0">
              <a:spcBef>
                <a:spcPct val="0"/>
              </a:spcBef>
              <a:spcAft>
                <a:spcPct val="0"/>
              </a:spcAft>
              <a:buFontTx/>
              <a:buChar char="•"/>
            </a:pPr>
            <a:r>
              <a:rPr lang="en-US" altLang="en-US" sz="1400" dirty="0">
                <a:latin typeface="Times New Roman" panose="02020603050405020304" pitchFamily="18" charset="0"/>
                <a:cs typeface="Times New Roman" panose="02020603050405020304" pitchFamily="18" charset="0"/>
              </a:rPr>
              <a:t>This query finds the state with the highest average annual rainfall across all its districts.</a:t>
            </a:r>
          </a:p>
          <a:p>
            <a:pPr defTabSz="914400" eaLnBrk="0" fontAlgn="base" hangingPunct="0">
              <a:spcBef>
                <a:spcPct val="0"/>
              </a:spcBef>
              <a:spcAft>
                <a:spcPct val="0"/>
              </a:spcAft>
              <a:buFontTx/>
              <a:buChar char="•"/>
            </a:pPr>
            <a:r>
              <a:rPr lang="en-US" altLang="en-US" sz="1400" dirty="0">
                <a:latin typeface="Times New Roman" panose="02020603050405020304" pitchFamily="18" charset="0"/>
                <a:cs typeface="Times New Roman" panose="02020603050405020304" pitchFamily="18" charset="0"/>
              </a:rPr>
              <a:t>AVG(ANNUAL) calculates the mean rainfall.</a:t>
            </a:r>
          </a:p>
          <a:p>
            <a:pPr defTabSz="914400" eaLnBrk="0" fontAlgn="base" hangingPunct="0">
              <a:spcBef>
                <a:spcPct val="0"/>
              </a:spcBef>
              <a:spcAft>
                <a:spcPct val="0"/>
              </a:spcAft>
              <a:buFontTx/>
              <a:buChar char="•"/>
            </a:pPr>
            <a:r>
              <a:rPr lang="en-US" altLang="en-US" sz="1400" dirty="0">
                <a:latin typeface="Times New Roman" panose="02020603050405020304" pitchFamily="18" charset="0"/>
                <a:cs typeface="Times New Roman" panose="02020603050405020304" pitchFamily="18" charset="0"/>
              </a:rPr>
              <a:t>ROUND(..., 2) rounds the result for neat display.</a:t>
            </a:r>
          </a:p>
          <a:p>
            <a:pPr defTabSz="914400" eaLnBrk="0" fontAlgn="base" hangingPunct="0">
              <a:spcBef>
                <a:spcPct val="0"/>
              </a:spcBef>
              <a:spcAft>
                <a:spcPct val="0"/>
              </a:spcAft>
              <a:buFontTx/>
              <a:buChar char="•"/>
            </a:pPr>
            <a:r>
              <a:rPr lang="en-US" altLang="en-US" sz="1400" dirty="0">
                <a:latin typeface="Times New Roman" panose="02020603050405020304" pitchFamily="18" charset="0"/>
                <a:cs typeface="Times New Roman" panose="02020603050405020304" pitchFamily="18" charset="0"/>
              </a:rPr>
              <a:t>Only the top result is shown using LIMIT 1.</a:t>
            </a:r>
          </a:p>
          <a:p>
            <a:pPr defTabSz="914400" eaLnBrk="0" fontAlgn="base" hangingPunct="0">
              <a:spcBef>
                <a:spcPct val="0"/>
              </a:spcBef>
              <a:spcAft>
                <a:spcPct val="0"/>
              </a:spcAft>
              <a:buFontTx/>
              <a:buNone/>
            </a:pPr>
            <a:endParaRPr lang="en-US" altLang="en-US" sz="1400" dirty="0">
              <a:latin typeface="Times New Roman" panose="02020603050405020304" pitchFamily="18" charset="0"/>
              <a:cs typeface="Times New Roman" panose="02020603050405020304" pitchFamily="18" charset="0"/>
            </a:endParaRPr>
          </a:p>
          <a:p>
            <a:pPr defTabSz="914400" eaLnBrk="0" fontAlgn="base" hangingPunct="0">
              <a:spcBef>
                <a:spcPct val="0"/>
              </a:spcBef>
              <a:spcAft>
                <a:spcPct val="0"/>
              </a:spcAft>
              <a:buFontTx/>
              <a:buNone/>
            </a:pPr>
            <a:r>
              <a:rPr lang="en-US" altLang="en-US" sz="1400" dirty="0">
                <a:latin typeface="Times New Roman" panose="02020603050405020304" pitchFamily="18" charset="0"/>
                <a:cs typeface="Times New Roman" panose="02020603050405020304" pitchFamily="18" charset="0"/>
              </a:rPr>
              <a:t>✅ </a:t>
            </a:r>
            <a:r>
              <a:rPr lang="en-US" altLang="en-US" sz="1400" b="1" dirty="0">
                <a:latin typeface="Times New Roman" panose="02020603050405020304" pitchFamily="18" charset="0"/>
                <a:cs typeface="Times New Roman" panose="02020603050405020304" pitchFamily="18" charset="0"/>
              </a:rPr>
              <a:t>Result</a:t>
            </a:r>
            <a:r>
              <a:rPr lang="en-US" altLang="en-US" sz="1400" dirty="0">
                <a:latin typeface="Times New Roman" panose="02020603050405020304" pitchFamily="18" charset="0"/>
                <a:cs typeface="Times New Roman" panose="02020603050405020304" pitchFamily="18" charset="0"/>
              </a:rPr>
              <a:t> </a:t>
            </a:r>
            <a:r>
              <a:rPr lang="en-US" altLang="en-US" sz="1400" b="1" dirty="0">
                <a:latin typeface="Times New Roman" panose="02020603050405020304" pitchFamily="18" charset="0"/>
                <a:cs typeface="Times New Roman" panose="02020603050405020304" pitchFamily="18" charset="0"/>
              </a:rPr>
              <a:t>Highlight</a:t>
            </a:r>
            <a:r>
              <a:rPr lang="en-US" altLang="en-US" sz="1400" dirty="0">
                <a:latin typeface="Times New Roman" panose="02020603050405020304" pitchFamily="18" charset="0"/>
                <a:cs typeface="Times New Roman" panose="02020603050405020304" pitchFamily="18" charset="0"/>
              </a:rPr>
              <a:t>:</a:t>
            </a:r>
          </a:p>
          <a:p>
            <a:pPr defTabSz="914400" eaLnBrk="0" fontAlgn="base" hangingPunct="0">
              <a:spcBef>
                <a:spcPct val="0"/>
              </a:spcBef>
              <a:spcAft>
                <a:spcPct val="0"/>
              </a:spcAft>
              <a:buFontTx/>
              <a:buChar char="•"/>
            </a:pPr>
            <a:r>
              <a:rPr lang="en-US" altLang="en-US" sz="1400" dirty="0">
                <a:latin typeface="Times New Roman" panose="02020603050405020304" pitchFamily="18" charset="0"/>
                <a:cs typeface="Times New Roman" panose="02020603050405020304" pitchFamily="18" charset="0"/>
              </a:rPr>
              <a:t>The state with the highest average annual rainfall is Meghalaya with 3,038.85 mm.</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3" name="Audio 2">
            <a:hlinkClick r:id="" action="ppaction://media"/>
            <a:extLst>
              <a:ext uri="{FF2B5EF4-FFF2-40B4-BE49-F238E27FC236}">
                <a16:creationId xmlns:a16="http://schemas.microsoft.com/office/drawing/2014/main" id="{BC887746-B216-D563-9B2B-C05E7A2F92B4}"/>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321381547"/>
      </p:ext>
    </p:extLst>
  </p:cSld>
  <p:clrMapOvr>
    <a:masterClrMapping/>
  </p:clrMapOvr>
  <mc:AlternateContent xmlns:mc="http://schemas.openxmlformats.org/markup-compatibility/2006">
    <mc:Choice xmlns:p14="http://schemas.microsoft.com/office/powerpoint/2010/main" Requires="p14">
      <p:transition spd="slow" p14:dur="2000" advTm="10966"/>
    </mc:Choice>
    <mc:Fallback>
      <p:transition spd="slow" advTm="109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119</TotalTime>
  <Words>3379</Words>
  <Application>Microsoft Office PowerPoint</Application>
  <PresentationFormat>Widescreen</PresentationFormat>
  <Paragraphs>210</Paragraphs>
  <Slides>25</Slides>
  <Notes>1</Notes>
  <HiddenSlides>0</HiddenSlides>
  <MMClips>25</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25</vt:i4>
      </vt:variant>
    </vt:vector>
  </HeadingPairs>
  <TitlesOfParts>
    <vt:vector size="31" baseType="lpstr">
      <vt:lpstr>Arial</vt:lpstr>
      <vt:lpstr>Calibri</vt:lpstr>
      <vt:lpstr>Times New Roman</vt:lpstr>
      <vt:lpstr>Trebuchet MS</vt:lpstr>
      <vt:lpstr>Wingdings 3</vt:lpstr>
      <vt:lpstr>Facet</vt:lpstr>
      <vt:lpstr>Rainfall Data Analysis Using SQL </vt:lpstr>
      <vt:lpstr>Project Overview</vt:lpstr>
      <vt:lpstr>DataSet</vt:lpstr>
      <vt:lpstr>1.Total annual rainfall per state (descending order): </vt:lpstr>
      <vt:lpstr>2.Top 5 rainiest districts in India (based on ANNUAL): </vt:lpstr>
      <vt:lpstr>3.Average rainfall in each season by state: </vt:lpstr>
      <vt:lpstr> 4.Find districts with more than 3000 mm annual rainfall: </vt:lpstr>
      <vt:lpstr>5.State-wise district count: </vt:lpstr>
      <vt:lpstr>6.State with the highest average annual rainfall: </vt:lpstr>
      <vt:lpstr>7.Districts where July rainfall exceeds 600 mm: </vt:lpstr>
      <vt:lpstr>8.Compare June vs July rainfall for each district: </vt:lpstr>
      <vt:lpstr>9.Districts with the lowest rainfall in October: </vt:lpstr>
      <vt:lpstr>10.Top 5 driest districts (lowest ANNUAL rainfall): </vt:lpstr>
      <vt:lpstr>11.Districts where Jan-Feb rainfall is greater than Oct-Dec: </vt:lpstr>
      <vt:lpstr>12.State-wise average monthly rainfall for March: </vt:lpstr>
      <vt:lpstr>13.Districts where August rainfall is less than May: </vt:lpstr>
      <vt:lpstr>14.Total rainfall in monsoon season (Jun–Sep) for all India: </vt:lpstr>
      <vt:lpstr>15.Districts with rainfall below 100 mm in all 4 winter months (Nov–Feb): </vt:lpstr>
      <vt:lpstr>16.Rank districts within each state by ANNUAL rainfall: </vt:lpstr>
      <vt:lpstr>17.Districts where total Mar–May rainfall exceeds Jan–Feb: </vt:lpstr>
      <vt:lpstr>18.States with more than 5 districts having over 2500 mm rainfall: </vt:lpstr>
      <vt:lpstr>19.Districts where May is the wettest month: </vt:lpstr>
      <vt:lpstr>20.Average rainfall in all districts of Arunachal Pradesh: </vt:lpstr>
      <vt:lpstr>Overall Conclusions: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Gokul S</dc:creator>
  <cp:lastModifiedBy>Gokul S</cp:lastModifiedBy>
  <cp:revision>2</cp:revision>
  <dcterms:created xsi:type="dcterms:W3CDTF">2025-05-16T07:19:59Z</dcterms:created>
  <dcterms:modified xsi:type="dcterms:W3CDTF">2025-05-27T03:41:00Z</dcterms:modified>
</cp:coreProperties>
</file>